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E2A9"/>
    <a:srgbClr val="FDE047"/>
    <a:srgbClr val="67E8F9"/>
    <a:srgbClr val="D8B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28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1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7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2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7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85950"/>
            <a:ext cx="8534400" cy="3086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3600450"/>
            <a:ext cx="914400" cy="76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112" y="5829300"/>
            <a:ext cx="4295775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04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0" y="3048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59436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0" y="5943600"/>
            <a:ext cx="609600" cy="6096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2649855" y="2499863"/>
            <a:ext cx="689229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5400" b="1" kern="0" spc="18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모바일 청첩장 앱 개발</a:t>
            </a:r>
            <a:endParaRPr lang="en-US" sz="5400" dirty="0"/>
          </a:p>
        </p:txBody>
      </p:sp>
      <p:sp>
        <p:nvSpPr>
          <p:cNvPr id="13" name="Text 2"/>
          <p:cNvSpPr/>
          <p:nvPr/>
        </p:nvSpPr>
        <p:spPr>
          <a:xfrm>
            <a:off x="3564255" y="4110843"/>
            <a:ext cx="50634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&amp; Cordova를 활용한 하이브리드 앱 개발</a:t>
            </a:r>
            <a:endParaRPr lang="en-US" sz="2000" dirty="0"/>
          </a:p>
        </p:txBody>
      </p:sp>
      <p:sp>
        <p:nvSpPr>
          <p:cNvPr id="15" name="Text 4"/>
          <p:cNvSpPr/>
          <p:nvPr/>
        </p:nvSpPr>
        <p:spPr>
          <a:xfrm>
            <a:off x="4252913" y="5981700"/>
            <a:ext cx="24803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허윤, 공민승, 이현규, 김성보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6434138" y="6000750"/>
            <a:ext cx="57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|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6596063" y="5981700"/>
            <a:ext cx="1611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11월 26일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 dir="ou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5600700" cy="5219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24000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95600"/>
            <a:ext cx="5143500" cy="1714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62500"/>
            <a:ext cx="51435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257300"/>
            <a:ext cx="5600700" cy="5219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524000"/>
            <a:ext cx="2857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50" y="3504501"/>
            <a:ext cx="2495550" cy="133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6025" y="3656901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562" y="3752151"/>
            <a:ext cx="23812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50" y="2019300"/>
            <a:ext cx="2495550" cy="1333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6025" y="21717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63188" y="226695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505200"/>
            <a:ext cx="2495550" cy="1333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8075" y="36576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670" y="2019300"/>
            <a:ext cx="2495550" cy="1333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1845" y="2171700"/>
            <a:ext cx="457200" cy="4572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팀 구성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95350" y="1485900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09600" y="1943100"/>
            <a:ext cx="51435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기술(HTML5, Tailwind CSS, JavaScript)을 기반으로 하이브리드 앱을 개발하여, 웹 접근성과 네이티브 앱 기능을 모두 제공하는 것을 목표로 했습니다.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762000" y="3048000"/>
            <a:ext cx="483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기술적 특징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790575" y="3390900"/>
            <a:ext cx="47044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PWA(Progressive Web App) 기술을 활용하여 웹 환경에서도 앱과 유사한 사용자 경험 제공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790575" y="392430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Cordova를 통해 안드로이드 네이티브 기능을 연동하여 활용성 극대화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790575" y="422910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표준 기술과 하이브리드 앱 개발 프레임워크 조합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762000" y="4914900"/>
            <a:ext cx="483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주제 선정 배경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762000" y="5257800"/>
            <a:ext cx="4838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회의에서 다양한 앱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아이디어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제시하며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'모바일 청첩장' 앱으로 방향을 전환하여 개발하게 되었습니다. 실생활에 유용하며 다양한 웹 및 하이브리드 앱 기술을 적용해볼 수 있는 좋은 기회라고 판단했습니다.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838950" y="1485900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구성 및 역할 분담</a:t>
            </a:r>
            <a:endParaRPr lang="en-US" sz="1800" dirty="0"/>
          </a:p>
        </p:txBody>
      </p:sp>
      <p:sp>
        <p:nvSpPr>
          <p:cNvPr id="32" name="Text 10"/>
          <p:cNvSpPr/>
          <p:nvPr/>
        </p:nvSpPr>
        <p:spPr>
          <a:xfrm>
            <a:off x="10163175" y="4190301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허윤</a:t>
            </a:r>
            <a:endParaRPr lang="en-US" sz="1500" dirty="0"/>
          </a:p>
        </p:txBody>
      </p:sp>
      <p:sp>
        <p:nvSpPr>
          <p:cNvPr id="33" name="Text 11"/>
          <p:cNvSpPr/>
          <p:nvPr/>
        </p:nvSpPr>
        <p:spPr>
          <a:xfrm>
            <a:off x="9128760" y="4457001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추가/수정, 기능 및 앱 점검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10077450" y="2705100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공민승</a:t>
            </a:r>
            <a:endParaRPr lang="en-US" sz="1500" dirty="0"/>
          </a:p>
        </p:txBody>
      </p:sp>
      <p:sp>
        <p:nvSpPr>
          <p:cNvPr id="35" name="Text 13"/>
          <p:cNvSpPr/>
          <p:nvPr/>
        </p:nvSpPr>
        <p:spPr>
          <a:xfrm>
            <a:off x="9883140" y="2971800"/>
            <a:ext cx="902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회의록 제작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7429500" y="4191000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이현규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7212330" y="4457700"/>
            <a:ext cx="948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PPT 및 발표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7203845" y="2705100"/>
            <a:ext cx="942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조장</a:t>
            </a:r>
            <a:r>
              <a:rPr lang="en-US" altLang="ko-KR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r>
              <a:rPr lang="en-US" sz="15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김성보</a:t>
            </a:r>
            <a:endParaRPr lang="en-US" sz="1500" dirty="0"/>
          </a:p>
        </p:txBody>
      </p:sp>
      <p:sp>
        <p:nvSpPr>
          <p:cNvPr id="39" name="Text 17"/>
          <p:cNvSpPr/>
          <p:nvPr/>
        </p:nvSpPr>
        <p:spPr>
          <a:xfrm>
            <a:off x="6760330" y="2971800"/>
            <a:ext cx="1840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프롬프트 및 HTML 제작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117348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 / 9</a:t>
            </a:r>
            <a:endParaRPr lang="en-US" sz="12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D185D7A-A739-4159-BE33-FA14FDA1D91E}"/>
              </a:ext>
            </a:extLst>
          </p:cNvPr>
          <p:cNvGrpSpPr/>
          <p:nvPr/>
        </p:nvGrpSpPr>
        <p:grpSpPr>
          <a:xfrm flipH="1">
            <a:off x="7505466" y="2294850"/>
            <a:ext cx="336904" cy="248325"/>
            <a:chOff x="7683500" y="165100"/>
            <a:chExt cx="1361474" cy="100351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F47BC55-67E0-4947-ACCD-F7E01DABC698}"/>
                </a:ext>
              </a:extLst>
            </p:cNvPr>
            <p:cNvSpPr/>
            <p:nvPr/>
          </p:nvSpPr>
          <p:spPr>
            <a:xfrm>
              <a:off x="8154670" y="165100"/>
              <a:ext cx="401782" cy="381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19E8B12-50B1-483B-9CA5-826E0604A501}"/>
                </a:ext>
              </a:extLst>
            </p:cNvPr>
            <p:cNvSpPr/>
            <p:nvPr/>
          </p:nvSpPr>
          <p:spPr>
            <a:xfrm>
              <a:off x="8637443" y="374650"/>
              <a:ext cx="271607" cy="2762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E012C29-72DF-4D36-B02B-B50789E11034}"/>
                </a:ext>
              </a:extLst>
            </p:cNvPr>
            <p:cNvSpPr/>
            <p:nvPr/>
          </p:nvSpPr>
          <p:spPr>
            <a:xfrm>
              <a:off x="7795722" y="377825"/>
              <a:ext cx="271607" cy="2762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현 42">
              <a:extLst>
                <a:ext uri="{FF2B5EF4-FFF2-40B4-BE49-F238E27FC236}">
                  <a16:creationId xmlns:a16="http://schemas.microsoft.com/office/drawing/2014/main" id="{A2A3F2BC-4F31-4EF9-905E-3D1AA3C1FEE8}"/>
                </a:ext>
              </a:extLst>
            </p:cNvPr>
            <p:cNvSpPr/>
            <p:nvPr/>
          </p:nvSpPr>
          <p:spPr>
            <a:xfrm rot="8389395">
              <a:off x="8032473" y="525844"/>
              <a:ext cx="644486" cy="640229"/>
            </a:xfrm>
            <a:prstGeom prst="chord">
              <a:avLst>
                <a:gd name="adj1" fmla="val 2700000"/>
                <a:gd name="adj2" fmla="val 129818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현 47">
              <a:extLst>
                <a:ext uri="{FF2B5EF4-FFF2-40B4-BE49-F238E27FC236}">
                  <a16:creationId xmlns:a16="http://schemas.microsoft.com/office/drawing/2014/main" id="{ABA362BE-BA02-4797-857B-CF64E87ED876}"/>
                </a:ext>
              </a:extLst>
            </p:cNvPr>
            <p:cNvSpPr/>
            <p:nvPr/>
          </p:nvSpPr>
          <p:spPr>
            <a:xfrm rot="8389395">
              <a:off x="8502752" y="625585"/>
              <a:ext cx="542222" cy="534945"/>
            </a:xfrm>
            <a:prstGeom prst="chord">
              <a:avLst>
                <a:gd name="adj1" fmla="val 2700000"/>
                <a:gd name="adj2" fmla="val 129818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현 49">
              <a:extLst>
                <a:ext uri="{FF2B5EF4-FFF2-40B4-BE49-F238E27FC236}">
                  <a16:creationId xmlns:a16="http://schemas.microsoft.com/office/drawing/2014/main" id="{3E5BDAC2-6861-427F-9259-2640A060D66C}"/>
                </a:ext>
              </a:extLst>
            </p:cNvPr>
            <p:cNvSpPr/>
            <p:nvPr/>
          </p:nvSpPr>
          <p:spPr>
            <a:xfrm rot="8389395">
              <a:off x="7683963" y="617500"/>
              <a:ext cx="523076" cy="551113"/>
            </a:xfrm>
            <a:prstGeom prst="chord">
              <a:avLst>
                <a:gd name="adj1" fmla="val 2700000"/>
                <a:gd name="adj2" fmla="val 1298180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다리꼴 46">
              <a:extLst>
                <a:ext uri="{FF2B5EF4-FFF2-40B4-BE49-F238E27FC236}">
                  <a16:creationId xmlns:a16="http://schemas.microsoft.com/office/drawing/2014/main" id="{1A69CCB5-3C33-4159-8583-38ABB93A6055}"/>
                </a:ext>
              </a:extLst>
            </p:cNvPr>
            <p:cNvSpPr/>
            <p:nvPr/>
          </p:nvSpPr>
          <p:spPr>
            <a:xfrm>
              <a:off x="7683500" y="752475"/>
              <a:ext cx="1355725" cy="12065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Ppt 픽토그램 벡터 - Freepik에서 무료 고품질 벡터를 다운로드하세요 | Freepik">
            <a:extLst>
              <a:ext uri="{FF2B5EF4-FFF2-40B4-BE49-F238E27FC236}">
                <a16:creationId xmlns:a16="http://schemas.microsoft.com/office/drawing/2014/main" id="{76DEC0F0-A0A7-4597-8504-38DCF733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11" b="94730" l="10000" r="90000">
                        <a14:foregroundMark x1="35270" y1="9865" x2="35270" y2="9865"/>
                        <a14:foregroundMark x1="51081" y1="5811" x2="51081" y2="5811"/>
                        <a14:foregroundMark x1="78784" y1="18243" x2="78784" y2="18243"/>
                        <a14:foregroundMark x1="38514" y1="23514" x2="38514" y2="23514"/>
                        <a14:foregroundMark x1="61081" y1="25676" x2="61081" y2="25676"/>
                        <a14:foregroundMark x1="60541" y1="29459" x2="60541" y2="29459"/>
                        <a14:foregroundMark x1="60946" y1="33649" x2="60946" y2="33649"/>
                        <a14:foregroundMark x1="61757" y1="37027" x2="61757" y2="37027"/>
                        <a14:foregroundMark x1="62703" y1="41216" x2="62703" y2="41216"/>
                        <a14:foregroundMark x1="51892" y1="82027" x2="51892" y2="82027"/>
                        <a14:foregroundMark x1="47703" y1="82703" x2="47703" y2="82703"/>
                        <a14:foregroundMark x1="31351" y1="94459" x2="31351" y2="94459"/>
                        <a14:foregroundMark x1="50135" y1="94730" x2="50135" y2="94730"/>
                        <a14:foregroundMark x1="44595" y1="31486" x2="44595" y2="31486"/>
                        <a14:foregroundMark x1="45811" y1="20946" x2="45811" y2="20946"/>
                        <a14:foregroundMark x1="45946" y1="20811" x2="45946" y2="20811"/>
                        <a14:foregroundMark x1="48649" y1="21081" x2="48649" y2="21081"/>
                        <a14:foregroundMark x1="34595" y1="19595" x2="34595" y2="19595"/>
                        <a14:foregroundMark x1="34595" y1="19595" x2="44054" y2="19054"/>
                        <a14:foregroundMark x1="44054" y1="19054" x2="45676" y2="19595"/>
                        <a14:foregroundMark x1="49324" y1="20541" x2="61351" y2="19324"/>
                        <a14:foregroundMark x1="61216" y1="16351" x2="68378" y2="16351"/>
                        <a14:foregroundMark x1="68378" y1="16351" x2="75000" y2="19189"/>
                        <a14:foregroundMark x1="75000" y1="19189" x2="75405" y2="20405"/>
                        <a14:foregroundMark x1="74865" y1="22297" x2="76892" y2="29595"/>
                        <a14:foregroundMark x1="76892" y1="29595" x2="75811" y2="37568"/>
                        <a14:foregroundMark x1="74459" y1="42838" x2="72838" y2="48378"/>
                        <a14:foregroundMark x1="76351" y1="35946" x2="75676" y2="43243"/>
                        <a14:foregroundMark x1="75676" y1="43243" x2="73514" y2="46216"/>
                        <a14:foregroundMark x1="75270" y1="44189" x2="47703" y2="48378"/>
                        <a14:foregroundMark x1="75405" y1="35405" x2="47703" y2="35405"/>
                        <a14:foregroundMark x1="45946" y1="45811" x2="28378" y2="49595"/>
                        <a14:foregroundMark x1="28378" y1="49595" x2="24324" y2="43784"/>
                        <a14:foregroundMark x1="24324" y1="43784" x2="22838" y2="28514"/>
                        <a14:foregroundMark x1="22838" y1="28514" x2="26892" y2="21486"/>
                        <a14:foregroundMark x1="26892" y1="21486" x2="34324" y2="18784"/>
                        <a14:foregroundMark x1="34324" y1="18784" x2="37297" y2="18784"/>
                        <a14:foregroundMark x1="35811" y1="29189" x2="35811" y2="29189"/>
                        <a14:foregroundMark x1="34324" y1="28514" x2="32162" y2="34324"/>
                        <a14:foregroundMark x1="41892" y1="32027" x2="41892" y2="35135"/>
                        <a14:foregroundMark x1="54459" y1="12162" x2="62838" y2="12162"/>
                        <a14:foregroundMark x1="48784" y1="13243" x2="68784" y2="12568"/>
                        <a14:foregroundMark x1="68784" y1="12568" x2="76351" y2="13514"/>
                        <a14:foregroundMark x1="76351" y1="13514" x2="81757" y2="20135"/>
                        <a14:foregroundMark x1="81757" y1="20135" x2="81216" y2="40405"/>
                        <a14:foregroundMark x1="81081" y1="40270" x2="79730" y2="48514"/>
                        <a14:foregroundMark x1="79730" y1="48514" x2="76486" y2="55676"/>
                        <a14:foregroundMark x1="76486" y1="55676" x2="38378" y2="58108"/>
                        <a14:foregroundMark x1="38378" y1="58108" x2="22162" y2="53919"/>
                        <a14:foregroundMark x1="22162" y1="53919" x2="17973" y2="47838"/>
                        <a14:foregroundMark x1="17973" y1="47838" x2="15946" y2="30811"/>
                        <a14:foregroundMark x1="15946" y1="30811" x2="20405" y2="16216"/>
                        <a14:foregroundMark x1="20405" y1="16216" x2="29054" y2="12027"/>
                        <a14:foregroundMark x1="29054" y1="12027" x2="37297" y2="11622"/>
                        <a14:foregroundMark x1="37297" y1="11622" x2="48919" y2="13243"/>
                        <a14:foregroundMark x1="53243" y1="31622" x2="56622" y2="31351"/>
                        <a14:foregroundMark x1="50270" y1="8243" x2="50270" y2="8243"/>
                        <a14:foregroundMark x1="50135" y1="7973" x2="50676" y2="8649"/>
                        <a14:foregroundMark x1="50541" y1="63378" x2="50676" y2="67838"/>
                        <a14:foregroundMark x1="50135" y1="69459" x2="50270" y2="7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01" y="3742626"/>
            <a:ext cx="295001" cy="29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1219200"/>
            <a:ext cx="2057400" cy="53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0" y="1333500"/>
            <a:ext cx="17145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475" y="723900"/>
            <a:ext cx="1905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943100"/>
            <a:ext cx="27432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0955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1163" y="2200275"/>
            <a:ext cx="1428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1943100"/>
            <a:ext cx="2743200" cy="129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20955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950" y="21907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1943100"/>
            <a:ext cx="2743200" cy="129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20955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8075" y="21907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1943100"/>
            <a:ext cx="2743200" cy="1295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0800" y="20955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7963" y="219075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3390900"/>
            <a:ext cx="5600700" cy="1905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619500"/>
            <a:ext cx="238125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0005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3053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6101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390900"/>
            <a:ext cx="5600700" cy="1905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3619500"/>
            <a:ext cx="142875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0005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3053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6101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9149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5448300"/>
            <a:ext cx="11430000" cy="800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0" y="5695950"/>
            <a:ext cx="200025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8488" y="5619750"/>
            <a:ext cx="4710113" cy="4572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 스택 및 개발 환경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5581650" y="13525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모바일 청첩장 앱</a:t>
            </a:r>
            <a:endParaRPr lang="en-US" sz="1500" dirty="0"/>
          </a:p>
        </p:txBody>
      </p:sp>
      <p:sp>
        <p:nvSpPr>
          <p:cNvPr id="35" name="Text 2"/>
          <p:cNvSpPr/>
          <p:nvPr/>
        </p:nvSpPr>
        <p:spPr>
          <a:xfrm>
            <a:off x="1438275" y="2628900"/>
            <a:ext cx="7543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941070" y="2895600"/>
            <a:ext cx="16230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페이지의 구조를 정의</a:t>
            </a:r>
            <a:endParaRPr lang="en-US" sz="1050" dirty="0"/>
          </a:p>
        </p:txBody>
      </p:sp>
      <p:sp>
        <p:nvSpPr>
          <p:cNvPr id="37" name="Text 4"/>
          <p:cNvSpPr/>
          <p:nvPr/>
        </p:nvSpPr>
        <p:spPr>
          <a:xfrm>
            <a:off x="4057650" y="2628900"/>
            <a:ext cx="1417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Tailwind CSS</a:t>
            </a:r>
            <a:endParaRPr lang="en-US" sz="1500" dirty="0"/>
          </a:p>
        </p:txBody>
      </p:sp>
      <p:sp>
        <p:nvSpPr>
          <p:cNvPr id="38" name="Text 5"/>
          <p:cNvSpPr/>
          <p:nvPr/>
        </p:nvSpPr>
        <p:spPr>
          <a:xfrm>
            <a:off x="3608070" y="2895600"/>
            <a:ext cx="208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유틸리티 우선 CSS 프레임워크</a:t>
            </a:r>
            <a:endParaRPr lang="en-US" sz="1050" dirty="0"/>
          </a:p>
        </p:txBody>
      </p:sp>
      <p:sp>
        <p:nvSpPr>
          <p:cNvPr id="39" name="Text 6"/>
          <p:cNvSpPr/>
          <p:nvPr/>
        </p:nvSpPr>
        <p:spPr>
          <a:xfrm>
            <a:off x="7062788" y="262890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500" dirty="0"/>
          </a:p>
        </p:txBody>
      </p:sp>
      <p:sp>
        <p:nvSpPr>
          <p:cNvPr id="40" name="Text 7"/>
          <p:cNvSpPr/>
          <p:nvPr/>
        </p:nvSpPr>
        <p:spPr>
          <a:xfrm>
            <a:off x="6537960" y="2895600"/>
            <a:ext cx="2011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동적인 기능 구현 및 로직 처리</a:t>
            </a:r>
            <a:endParaRPr lang="en-US" sz="1050" dirty="0"/>
          </a:p>
        </p:txBody>
      </p:sp>
      <p:sp>
        <p:nvSpPr>
          <p:cNvPr id="41" name="Text 8"/>
          <p:cNvSpPr/>
          <p:nvPr/>
        </p:nvSpPr>
        <p:spPr>
          <a:xfrm>
            <a:off x="10058400" y="2628900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</a:t>
            </a:r>
            <a:endParaRPr lang="en-US" sz="1500" dirty="0"/>
          </a:p>
        </p:txBody>
      </p:sp>
      <p:sp>
        <p:nvSpPr>
          <p:cNvPr id="42" name="Text 9"/>
          <p:cNvSpPr/>
          <p:nvPr/>
        </p:nvSpPr>
        <p:spPr>
          <a:xfrm>
            <a:off x="9433560" y="2895600"/>
            <a:ext cx="2011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네이티브 앱 기능 접근 및 빌드</a:t>
            </a:r>
            <a:endParaRPr lang="en-US" sz="1050" dirty="0"/>
          </a:p>
        </p:txBody>
      </p:sp>
      <p:sp>
        <p:nvSpPr>
          <p:cNvPr id="43" name="Text 10"/>
          <p:cNvSpPr/>
          <p:nvPr/>
        </p:nvSpPr>
        <p:spPr>
          <a:xfrm>
            <a:off x="885825" y="35814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기술 스택</a:t>
            </a:r>
            <a:endParaRPr lang="en-US" sz="1500" dirty="0"/>
          </a:p>
        </p:txBody>
      </p:sp>
      <p:sp>
        <p:nvSpPr>
          <p:cNvPr id="44" name="Text 11"/>
          <p:cNvSpPr/>
          <p:nvPr/>
        </p:nvSpPr>
        <p:spPr>
          <a:xfrm>
            <a:off x="800100" y="3962400"/>
            <a:ext cx="2811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FontAwesome: 다양한 아이콘 제공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800100" y="4267200"/>
            <a:ext cx="4286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Noto Sans KR, Noto Serif KR: 가독성 높은 한글 폰트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800100" y="45720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PWA: manifest.json과 service-worker.js로 웹 앱 매니페스트 및 오프라인 캐싱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6619875" y="35814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</a:t>
            </a:r>
            <a:r>
              <a:rPr lang="en-US" sz="15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플러그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endParaRPr lang="en-US" sz="1500" dirty="0"/>
          </a:p>
        </p:txBody>
      </p:sp>
      <p:sp>
        <p:nvSpPr>
          <p:cNvPr id="48" name="Text 15"/>
          <p:cNvSpPr/>
          <p:nvPr/>
        </p:nvSpPr>
        <p:spPr>
          <a:xfrm>
            <a:off x="6629400" y="3962400"/>
            <a:ext cx="4149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cordova-plugin-local-notification: 로컬 알림 기능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6629400" y="4267200"/>
            <a:ext cx="34518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cordova-plugin-camera: 카메라 접근 기능</a:t>
            </a:r>
            <a:endParaRPr lang="en-US" sz="1200" dirty="0"/>
          </a:p>
        </p:txBody>
      </p:sp>
      <p:sp>
        <p:nvSpPr>
          <p:cNvPr id="50" name="Text 17"/>
          <p:cNvSpPr/>
          <p:nvPr/>
        </p:nvSpPr>
        <p:spPr>
          <a:xfrm>
            <a:off x="6629400" y="4572000"/>
            <a:ext cx="4217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cordova-plugin-inappbrowser: 인앱 브라우저 기능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6629400" y="4876800"/>
            <a:ext cx="4011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cordova-plugin-datepicker: 날짜/시간 선택기 UI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847725" y="5600700"/>
            <a:ext cx="5648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환경 감지</a:t>
            </a:r>
            <a:endParaRPr lang="en-US" sz="1500" dirty="0"/>
          </a:p>
        </p:txBody>
      </p:sp>
      <p:sp>
        <p:nvSpPr>
          <p:cNvPr id="53" name="Text 20"/>
          <p:cNvSpPr/>
          <p:nvPr/>
        </p:nvSpPr>
        <p:spPr>
          <a:xfrm>
            <a:off x="847725" y="5867400"/>
            <a:ext cx="6777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실행 환경이 웹인지 Cordova 앱인지 감지하여 각 환경에 최적화된 사용자 경험 제공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7062788" y="5734050"/>
            <a:ext cx="53778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FDE0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!! </a:t>
            </a:r>
            <a:r>
              <a:rPr lang="en-US" sz="14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window.cordova </a:t>
            </a:r>
            <a:r>
              <a:rPr lang="en-US" sz="1400" dirty="0">
                <a:solidFill>
                  <a:srgbClr val="5EEAD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? </a:t>
            </a:r>
            <a:r>
              <a:rPr lang="en-US" sz="14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"Cordova App" : "Web Browser"</a:t>
            </a:r>
            <a:endParaRPr lang="en-US" sz="1400" dirty="0">
              <a:solidFill>
                <a:srgbClr val="0070C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Text 22"/>
          <p:cNvSpPr/>
          <p:nvPr/>
        </p:nvSpPr>
        <p:spPr>
          <a:xfrm>
            <a:off x="117348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 / 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1100"/>
            <a:ext cx="3682901" cy="2324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3716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" y="142875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401" y="1181100"/>
            <a:ext cx="3683050" cy="2324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901" y="13716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863" y="142875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950" y="1181100"/>
            <a:ext cx="3682901" cy="2324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450" y="13716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3700" y="14287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695700"/>
            <a:ext cx="3682901" cy="2324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8862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750" y="39433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54401" y="3695700"/>
            <a:ext cx="3683050" cy="2324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4901" y="38862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49676" y="39433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950" y="3695700"/>
            <a:ext cx="3682901" cy="2324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18450" y="38862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23225" y="3943350"/>
            <a:ext cx="171450" cy="2667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구현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066800" y="1428750"/>
            <a:ext cx="1348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D-Day 카운터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571500" y="1866900"/>
            <a:ext cx="3301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결혼식 날짜(2025-12-25) 기준으로 남은 일수, 당일, 경과 일수 자동 계산 및 표시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647700" y="3114675"/>
            <a:ext cx="154305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 Date 객체</a:t>
            </a:r>
            <a:endParaRPr lang="en-US" sz="900" dirty="0"/>
          </a:p>
        </p:txBody>
      </p:sp>
      <p:sp>
        <p:nvSpPr>
          <p:cNvPr id="27" name="Text 4"/>
          <p:cNvSpPr/>
          <p:nvPr/>
        </p:nvSpPr>
        <p:spPr>
          <a:xfrm>
            <a:off x="4940201" y="14287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위치 안내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4444901" y="1866900"/>
            <a:ext cx="3302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네이버 지도, 카카오 지도, 구글 지도 버튼 제공. 웹에서는 새 탭, 앱에서는 시스템 앱 강제 호출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4521101" y="3114675"/>
            <a:ext cx="291465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window.open(url, '_system') (Cordova)</a:t>
            </a:r>
            <a:endParaRPr lang="en-US" sz="900" dirty="0"/>
          </a:p>
        </p:txBody>
      </p:sp>
      <p:sp>
        <p:nvSpPr>
          <p:cNvPr id="30" name="Text 7"/>
          <p:cNvSpPr/>
          <p:nvPr/>
        </p:nvSpPr>
        <p:spPr>
          <a:xfrm>
            <a:off x="8813750" y="1428750"/>
            <a:ext cx="1943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설치 및 접근성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8280350" y="1866900"/>
            <a:ext cx="334000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manifest.json으로 앱 정보 정의, service-worker.js로 오프라인 캐싱 구현, 설치 유도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배너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표</a:t>
            </a:r>
            <a:r>
              <a:rPr lang="ko-KR" alt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8394650" y="3114675"/>
            <a:ext cx="237744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manifest.json, service-worker.js</a:t>
            </a:r>
            <a:endParaRPr lang="en-US" sz="900" dirty="0"/>
          </a:p>
        </p:txBody>
      </p:sp>
      <p:sp>
        <p:nvSpPr>
          <p:cNvPr id="33" name="Text 10"/>
          <p:cNvSpPr/>
          <p:nvPr/>
        </p:nvSpPr>
        <p:spPr>
          <a:xfrm>
            <a:off x="1066800" y="3943350"/>
            <a:ext cx="2834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Android 풀 기능 앱 다운로드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571500" y="4381500"/>
            <a:ext cx="3301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웹 버전에서 APK 설치 파일 직접 다운로드 버튼 제공 (Google Drive 다이렉트 다운로드)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647700" y="5629275"/>
            <a:ext cx="243459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Google Drive 다이렉트 다운로드 링크</a:t>
            </a:r>
            <a:endParaRPr lang="en-US" sz="900" dirty="0"/>
          </a:p>
        </p:txBody>
      </p:sp>
      <p:sp>
        <p:nvSpPr>
          <p:cNvPr id="36" name="Text 13"/>
          <p:cNvSpPr/>
          <p:nvPr/>
        </p:nvSpPr>
        <p:spPr>
          <a:xfrm>
            <a:off x="4940201" y="39433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결혼식 알림 설정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4444901" y="4381500"/>
            <a:ext cx="3302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앱에서만 활성화. 원하는 날짜/시간에 결혼식 알림 예약 및 취소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4525863" y="5576887"/>
            <a:ext cx="25031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cordova-plugin-local-notification </a:t>
            </a:r>
            <a:endParaRPr lang="en-US" sz="900" dirty="0"/>
          </a:p>
        </p:txBody>
      </p:sp>
      <p:sp>
        <p:nvSpPr>
          <p:cNvPr id="39" name="Text 16"/>
          <p:cNvSpPr/>
          <p:nvPr/>
        </p:nvSpPr>
        <p:spPr>
          <a:xfrm>
            <a:off x="4536859" y="5362574"/>
            <a:ext cx="3152775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cordova-plugin-datepicker</a:t>
            </a:r>
            <a:endParaRPr lang="en-US" sz="900" dirty="0"/>
          </a:p>
        </p:txBody>
      </p:sp>
      <p:sp>
        <p:nvSpPr>
          <p:cNvPr id="40" name="Text 17"/>
          <p:cNvSpPr/>
          <p:nvPr/>
        </p:nvSpPr>
        <p:spPr>
          <a:xfrm>
            <a:off x="8813750" y="394335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식권 QR 스캔</a:t>
            </a:r>
            <a:endParaRPr lang="en-US" sz="1500" dirty="0"/>
          </a:p>
        </p:txBody>
      </p:sp>
      <p:sp>
        <p:nvSpPr>
          <p:cNvPr id="41" name="Text 18"/>
          <p:cNvSpPr/>
          <p:nvPr/>
        </p:nvSpPr>
        <p:spPr>
          <a:xfrm>
            <a:off x="8318450" y="4381500"/>
            <a:ext cx="3301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앱에서만 활성화. 카메라 기능 호출하여 참석 확인 시뮬레이션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8394650" y="5629275"/>
            <a:ext cx="178308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FFFFFF"/>
                </a:solidFill>
                <a:highlight>
                  <a:srgbClr val="00008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cordova-plugin-camera</a:t>
            </a:r>
            <a:endParaRPr lang="en-US" sz="900" dirty="0"/>
          </a:p>
        </p:txBody>
      </p:sp>
      <p:sp>
        <p:nvSpPr>
          <p:cNvPr id="43" name="Text 20"/>
          <p:cNvSpPr/>
          <p:nvPr/>
        </p:nvSpPr>
        <p:spPr>
          <a:xfrm>
            <a:off x="381000" y="62484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기능은 웹 환경과 앱 환경을 구분하여 최적화된 사용자 경험을 제공합니다.</a:t>
            </a:r>
            <a:endParaRPr lang="en-US" sz="1200" dirty="0"/>
          </a:p>
        </p:txBody>
      </p:sp>
      <p:sp>
        <p:nvSpPr>
          <p:cNvPr id="44" name="Text 21"/>
          <p:cNvSpPr/>
          <p:nvPr/>
        </p:nvSpPr>
        <p:spPr>
          <a:xfrm>
            <a:off x="117348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 / 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43000"/>
            <a:ext cx="3683050" cy="533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3335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63" y="1390650"/>
            <a:ext cx="1428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009900"/>
            <a:ext cx="330205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3086100"/>
            <a:ext cx="3149650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4550" y="1143000"/>
            <a:ext cx="3683050" cy="5334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5050" y="13335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6487" y="139065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8099" y="1143000"/>
            <a:ext cx="3683050" cy="5334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8599" y="13335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3849" y="139065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8599" y="3467100"/>
            <a:ext cx="330205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64662" y="3543300"/>
            <a:ext cx="2009775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40862" y="3657600"/>
            <a:ext cx="17145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기능 및 특징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066800" y="1371600"/>
            <a:ext cx="1920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앱 매니페스트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600075" y="1866900"/>
            <a:ext cx="3928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 정보를 정의하는 </a:t>
            </a: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manifest.json 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 사용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600075" y="2133600"/>
            <a:ext cx="3928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 이름("지훈&amp;수진 결혼식") 설정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600075" y="2400300"/>
            <a:ext cx="3273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테마 색상(핑크색) 적용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600075" y="2667000"/>
            <a:ext cx="3273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아이콘 이미지 경로 정의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723900" y="3086100"/>
            <a:ext cx="3149650" cy="1104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dirty="0">
                <a:solidFill>
                  <a:srgbClr val="FDE0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{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
</a:t>
            </a:r>
            <a:r>
              <a:rPr lang="en-US" sz="1100" dirty="0">
                <a:solidFill>
                  <a:srgbClr val="93C5F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"name" 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: </a:t>
            </a:r>
            <a:r>
              <a:rPr lang="en-US" sz="1100" dirty="0">
                <a:solidFill>
                  <a:srgbClr val="86EFA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"</a:t>
            </a:r>
            <a:r>
              <a:rPr lang="en-US" sz="1100" dirty="0" err="1">
                <a:solidFill>
                  <a:srgbClr val="86EFA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지훈</a:t>
            </a:r>
            <a:r>
              <a:rPr lang="en-US" sz="1100" dirty="0">
                <a:solidFill>
                  <a:srgbClr val="86EFA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 &amp; </a:t>
            </a:r>
            <a:r>
              <a:rPr lang="en-US" sz="1100" dirty="0" err="1">
                <a:solidFill>
                  <a:srgbClr val="86EFA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수진</a:t>
            </a:r>
            <a:r>
              <a:rPr lang="en-US" sz="1100" dirty="0">
                <a:solidFill>
                  <a:srgbClr val="86EFA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 결혼식" 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,
</a:t>
            </a:r>
            <a:r>
              <a:rPr lang="en-US" sz="1100" dirty="0">
                <a:solidFill>
                  <a:srgbClr val="93C5F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"theme_color" 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: </a:t>
            </a:r>
            <a:r>
              <a:rPr lang="en-US" sz="1100" dirty="0">
                <a:solidFill>
                  <a:srgbClr val="86EFA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"pink" 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,
</a:t>
            </a:r>
            <a:r>
              <a:rPr lang="en-US" sz="1100" dirty="0">
                <a:solidFill>
                  <a:srgbClr val="93C5F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"icons" 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: </a:t>
            </a:r>
            <a:r>
              <a:rPr lang="en-US" sz="1100" dirty="0">
                <a:solidFill>
                  <a:srgbClr val="FDE0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[...]</a:t>
            </a:r>
            <a:r>
              <a:rPr lang="en-US"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
</a:t>
            </a:r>
            <a:r>
              <a:rPr lang="en-US" sz="1100" dirty="0">
                <a:solidFill>
                  <a:srgbClr val="FDE0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i-monospace" pitchFamily="34" charset="-120"/>
              </a:rPr>
              <a:t>}</a:t>
            </a:r>
            <a:endParaRPr 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7"/>
          <p:cNvSpPr/>
          <p:nvPr/>
        </p:nvSpPr>
        <p:spPr>
          <a:xfrm>
            <a:off x="4940350" y="1371600"/>
            <a:ext cx="32918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워커 &amp; 오프라인 캐싱</a:t>
            </a:r>
            <a:endParaRPr lang="en-US" sz="1800" dirty="0"/>
          </a:p>
        </p:txBody>
      </p:sp>
      <p:sp>
        <p:nvSpPr>
          <p:cNvPr id="27" name="Text 8"/>
          <p:cNvSpPr/>
          <p:nvPr/>
        </p:nvSpPr>
        <p:spPr>
          <a:xfrm>
            <a:off x="4473625" y="1866900"/>
            <a:ext cx="32734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service-worker.js 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파일을 통한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오프라인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캐싱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4473625" y="2362200"/>
            <a:ext cx="3273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Cache First 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전략 적용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4473625" y="2628900"/>
            <a:ext cx="32734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리소스(index.html, manifest.json,    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아이콘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이미지 등) 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4473625" y="3124200"/>
            <a:ext cx="3928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네트워크 환경에 구애받지 않는 접근성 보장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8813899" y="1371600"/>
            <a:ext cx="1337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 가능성</a:t>
            </a:r>
            <a:endParaRPr lang="en-US" sz="1800" dirty="0"/>
          </a:p>
        </p:txBody>
      </p:sp>
      <p:sp>
        <p:nvSpPr>
          <p:cNvPr id="32" name="Text 13"/>
          <p:cNvSpPr/>
          <p:nvPr/>
        </p:nvSpPr>
        <p:spPr>
          <a:xfrm>
            <a:off x="8347174" y="1866900"/>
            <a:ext cx="32734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beforeinstallprompt 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이벤트 감지 후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유도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배너 표시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8347174" y="2362200"/>
            <a:ext cx="32734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환경에서 앱으로 저장하고 편리하게 이용하세요. 배너 표시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8347174" y="2857500"/>
            <a:ext cx="3273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 프롬프트 호출 성공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8347174" y="3124200"/>
            <a:ext cx="3928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환경에서는 배너 자동 숨김 처리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9288512" y="3619500"/>
            <a:ext cx="16097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앱으로 저장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9288512" y="3848100"/>
            <a:ext cx="19316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주소창 없이 풀 스크린 모드로 실행</a:t>
            </a:r>
            <a:endParaRPr lang="en-US" sz="900" dirty="0"/>
          </a:p>
        </p:txBody>
      </p:sp>
      <p:sp>
        <p:nvSpPr>
          <p:cNvPr id="38" name="Text 19"/>
          <p:cNvSpPr/>
          <p:nvPr/>
        </p:nvSpPr>
        <p:spPr>
          <a:xfrm>
            <a:off x="117348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 / 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101" name="Image 4" descr="preencoded.png">
            <a:extLst>
              <a:ext uri="{FF2B5EF4-FFF2-40B4-BE49-F238E27FC236}">
                <a16:creationId xmlns:a16="http://schemas.microsoft.com/office/drawing/2014/main" id="{72353CB3-A101-3B19-95E9-82DEB5373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868" y="2019300"/>
            <a:ext cx="3682901" cy="3657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81100"/>
            <a:ext cx="11430000" cy="647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019300"/>
            <a:ext cx="3682901" cy="3657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098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088" y="22860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92" y="4305300"/>
            <a:ext cx="3301901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4901" y="22098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3488" y="22860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8450" y="22098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750" y="22860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905500"/>
            <a:ext cx="11430000" cy="647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60960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1975" y="6057900"/>
            <a:ext cx="11239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2125" y="6057900"/>
            <a:ext cx="114300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44175" y="6057900"/>
            <a:ext cx="1057275" cy="342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Cordova 네이티브 기능 연동</a:t>
            </a:r>
            <a:endParaRPr lang="en-US" sz="2700" dirty="0">
              <a:latin typeface="noto sans r"/>
            </a:endParaRPr>
          </a:p>
        </p:txBody>
      </p:sp>
      <p:sp>
        <p:nvSpPr>
          <p:cNvPr id="24" name="Text 1"/>
          <p:cNvSpPr/>
          <p:nvPr/>
        </p:nvSpPr>
        <p:spPr>
          <a:xfrm>
            <a:off x="571500" y="13716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Cordova 네이티브 기능 연동으로 웹 앱에서 시스템 접근 권한을 확장했습니다.</a:t>
            </a:r>
            <a:endParaRPr lang="en-US" sz="1500" dirty="0">
              <a:latin typeface="noto sans r"/>
            </a:endParaRPr>
          </a:p>
        </p:txBody>
      </p:sp>
      <p:sp>
        <p:nvSpPr>
          <p:cNvPr id="25" name="Text 2"/>
          <p:cNvSpPr/>
          <p:nvPr/>
        </p:nvSpPr>
        <p:spPr>
          <a:xfrm>
            <a:off x="1143000" y="2286000"/>
            <a:ext cx="971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QR 스캔</a:t>
            </a:r>
            <a:endParaRPr lang="en-US" sz="1800" dirty="0">
              <a:latin typeface="noto sans r"/>
            </a:endParaRPr>
          </a:p>
        </p:txBody>
      </p:sp>
      <p:sp>
        <p:nvSpPr>
          <p:cNvPr id="26" name="Text 3"/>
          <p:cNvSpPr/>
          <p:nvPr/>
        </p:nvSpPr>
        <p:spPr>
          <a:xfrm>
            <a:off x="571500" y="2781300"/>
            <a:ext cx="39622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고해상도 카메라를 통한 코드 인식 기능 구현</a:t>
            </a:r>
            <a:endParaRPr lang="en-US" sz="1200" dirty="0">
              <a:latin typeface="noto sans r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5016401" y="2286000"/>
            <a:ext cx="10858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알림 설정</a:t>
            </a:r>
            <a:endParaRPr lang="en-US" sz="1800" dirty="0">
              <a:latin typeface="noto sans r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4444901" y="2781300"/>
            <a:ext cx="39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달력/일정과 연동된 알림 생성 및 예약 시스템</a:t>
            </a:r>
            <a:endParaRPr lang="en-US" sz="1200" dirty="0">
              <a:latin typeface="noto sans r"/>
            </a:endParaRPr>
          </a:p>
        </p:txBody>
      </p:sp>
      <p:sp>
        <p:nvSpPr>
          <p:cNvPr id="60" name="Text 37"/>
          <p:cNvSpPr/>
          <p:nvPr/>
        </p:nvSpPr>
        <p:spPr>
          <a:xfrm>
            <a:off x="8889950" y="2286000"/>
            <a:ext cx="1337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카메라 접근</a:t>
            </a:r>
            <a:endParaRPr lang="en-US" sz="1800" dirty="0">
              <a:latin typeface="noto sans r"/>
            </a:endParaRPr>
          </a:p>
        </p:txBody>
      </p:sp>
      <p:sp>
        <p:nvSpPr>
          <p:cNvPr id="61" name="Text 38"/>
          <p:cNvSpPr/>
          <p:nvPr/>
        </p:nvSpPr>
        <p:spPr>
          <a:xfrm>
            <a:off x="8318450" y="2781300"/>
            <a:ext cx="39622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카메라</a:t>
            </a:r>
            <a:r>
              <a:rPr lang="en-US" sz="1200" dirty="0">
                <a:solidFill>
                  <a:srgbClr val="FFFFFF"/>
                </a:solidFill>
                <a:latin typeface="noto sans r"/>
                <a:ea typeface="Noto Sans KR" pitchFamily="34" charset="-122"/>
                <a:cs typeface="Noto Sans KR" pitchFamily="34" charset="-120"/>
              </a:rPr>
              <a:t> 권한 요청 시스템</a:t>
            </a:r>
            <a:endParaRPr lang="en-US" sz="1200" dirty="0">
              <a:latin typeface="noto sans r"/>
            </a:endParaRPr>
          </a:p>
        </p:txBody>
      </p:sp>
      <p:sp>
        <p:nvSpPr>
          <p:cNvPr id="94" name="Text 71"/>
          <p:cNvSpPr/>
          <p:nvPr/>
        </p:nvSpPr>
        <p:spPr>
          <a:xfrm>
            <a:off x="838200" y="6115050"/>
            <a:ext cx="7269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작업 과정: 폴더별 자원 관리 → PWA 서비스 워커 설정 → Cordova 환경 구축 → 플러그인 연결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5" name="Text 72"/>
          <p:cNvSpPr/>
          <p:nvPr/>
        </p:nvSpPr>
        <p:spPr>
          <a:xfrm>
            <a:off x="8343900" y="6128236"/>
            <a:ext cx="13487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QR-scanning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6" name="Text 73"/>
          <p:cNvSpPr/>
          <p:nvPr/>
        </p:nvSpPr>
        <p:spPr>
          <a:xfrm>
            <a:off x="9544050" y="6128236"/>
            <a:ext cx="13716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Notifications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7" name="Text 74"/>
          <p:cNvSpPr/>
          <p:nvPr/>
        </p:nvSpPr>
        <p:spPr>
          <a:xfrm>
            <a:off x="10715625" y="6137028"/>
            <a:ext cx="126873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Camera-API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8" name="Text 75"/>
          <p:cNvSpPr/>
          <p:nvPr/>
        </p:nvSpPr>
        <p:spPr>
          <a:xfrm>
            <a:off x="11734800" y="65532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6 / 9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DFABB2D-D61E-CE31-783E-A9C596EECEEE}"/>
              </a:ext>
            </a:extLst>
          </p:cNvPr>
          <p:cNvSpPr txBox="1"/>
          <p:nvPr/>
        </p:nvSpPr>
        <p:spPr>
          <a:xfrm>
            <a:off x="605742" y="4341935"/>
            <a:ext cx="328314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D8B4FE"/>
                </a:solidFill>
                <a:latin typeface="noto sans r"/>
              </a:rPr>
              <a:t>if</a:t>
            </a:r>
            <a:r>
              <a:rPr lang="en-US" altLang="ko-KR" sz="1300" dirty="0">
                <a:latin typeface="noto sans r"/>
              </a:rPr>
              <a:t> </a:t>
            </a:r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(</a:t>
            </a:r>
            <a:r>
              <a:rPr lang="en-US" altLang="ko-KR" sz="1300" dirty="0" err="1">
                <a:solidFill>
                  <a:srgbClr val="83E2A9"/>
                </a:solidFill>
                <a:latin typeface="noto sans r"/>
              </a:rPr>
              <a:t>isCordova</a:t>
            </a:r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) {</a:t>
            </a:r>
          </a:p>
          <a:p>
            <a:r>
              <a:rPr lang="en-US" altLang="ko-KR" sz="1300" dirty="0">
                <a:latin typeface="noto sans r"/>
              </a:rPr>
              <a:t>  </a:t>
            </a:r>
            <a:r>
              <a:rPr lang="en-US" altLang="ko-KR" sz="1300" dirty="0" err="1">
                <a:solidFill>
                  <a:srgbClr val="67E8F9"/>
                </a:solidFill>
                <a:latin typeface="noto sans r"/>
              </a:rPr>
              <a:t>QrScanner.</a:t>
            </a:r>
            <a:r>
              <a:rPr lang="en-US" altLang="ko-KR" sz="1300" dirty="0" err="1">
                <a:solidFill>
                  <a:srgbClr val="FDE047"/>
                </a:solidFill>
                <a:latin typeface="noto sans r"/>
              </a:rPr>
              <a:t>startScan</a:t>
            </a:r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(</a:t>
            </a:r>
            <a:r>
              <a:rPr lang="en-US" altLang="ko-KR" sz="1300" dirty="0">
                <a:solidFill>
                  <a:srgbClr val="FDE047"/>
                </a:solidFill>
                <a:latin typeface="noto sans r"/>
              </a:rPr>
              <a:t>function</a:t>
            </a:r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(format, data) {</a:t>
            </a:r>
          </a:p>
          <a:p>
            <a:r>
              <a:rPr lang="en-US" altLang="ko-KR" sz="1300" dirty="0">
                <a:latin typeface="noto sans r"/>
              </a:rPr>
              <a:t>    </a:t>
            </a:r>
            <a:r>
              <a:rPr lang="en-US" altLang="ko-KR" sz="1300" dirty="0">
                <a:solidFill>
                  <a:srgbClr val="67E8F9"/>
                </a:solidFill>
                <a:latin typeface="noto sans r"/>
              </a:rPr>
              <a:t>console</a:t>
            </a:r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300" dirty="0">
                <a:solidFill>
                  <a:srgbClr val="FDE047"/>
                </a:solidFill>
                <a:latin typeface="noto sans r"/>
              </a:rPr>
              <a:t>log</a:t>
            </a:r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(data);</a:t>
            </a:r>
          </a:p>
          <a:p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  });</a:t>
            </a:r>
          </a:p>
          <a:p>
            <a:r>
              <a:rPr lang="en-US" altLang="ko-KR" sz="1300" dirty="0">
                <a:solidFill>
                  <a:srgbClr val="83E2A9"/>
                </a:solidFill>
                <a:latin typeface="noto sans r"/>
              </a:rPr>
              <a:t>}</a:t>
            </a:r>
          </a:p>
          <a:p>
            <a:endParaRPr lang="ko-KR" altLang="en-US" sz="1300" dirty="0">
              <a:latin typeface="noto sans r"/>
            </a:endParaRPr>
          </a:p>
        </p:txBody>
      </p:sp>
      <p:pic>
        <p:nvPicPr>
          <p:cNvPr id="103" name="Image 4" descr="preencoded.png">
            <a:extLst>
              <a:ext uri="{FF2B5EF4-FFF2-40B4-BE49-F238E27FC236}">
                <a16:creationId xmlns:a16="http://schemas.microsoft.com/office/drawing/2014/main" id="{41722DE6-7103-E676-97DB-D3B02062F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467" y="2015106"/>
            <a:ext cx="3682901" cy="3657600"/>
          </a:xfrm>
          <a:prstGeom prst="rect">
            <a:avLst/>
          </a:prstGeom>
        </p:spPr>
      </p:pic>
      <p:pic>
        <p:nvPicPr>
          <p:cNvPr id="105" name="Image 11" descr="preencoded.png">
            <a:extLst>
              <a:ext uri="{FF2B5EF4-FFF2-40B4-BE49-F238E27FC236}">
                <a16:creationId xmlns:a16="http://schemas.microsoft.com/office/drawing/2014/main" id="{7F3E70CB-5B77-184D-8B90-2FCBFF342D1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5215" y="3470028"/>
            <a:ext cx="3302050" cy="199732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A28CFFB-3C66-3FB2-A8CF-49B601D4B0CF}"/>
              </a:ext>
            </a:extLst>
          </p:cNvPr>
          <p:cNvSpPr txBox="1"/>
          <p:nvPr/>
        </p:nvSpPr>
        <p:spPr>
          <a:xfrm>
            <a:off x="8286750" y="3456436"/>
            <a:ext cx="341471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if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</a:t>
            </a:r>
            <a:r>
              <a:rPr lang="en-US" altLang="ko-KR" sz="1150" dirty="0" err="1">
                <a:solidFill>
                  <a:srgbClr val="83E2A9"/>
                </a:solidFill>
                <a:latin typeface="noto sans r"/>
              </a:rPr>
              <a:t>isCordova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) {</a:t>
            </a:r>
          </a:p>
          <a:p>
            <a:r>
              <a:rPr lang="en-US" altLang="ko-KR" sz="1150" dirty="0">
                <a:latin typeface="noto sans r"/>
              </a:rPr>
              <a:t>  </a:t>
            </a:r>
            <a:r>
              <a:rPr lang="en-US" altLang="ko-KR" sz="1150" dirty="0" err="1">
                <a:solidFill>
                  <a:srgbClr val="67E8F9"/>
                </a:solidFill>
                <a:latin typeface="noto sans r"/>
              </a:rPr>
              <a:t>cordova.plugins</a:t>
            </a:r>
            <a:r>
              <a:rPr lang="en-US" altLang="ko-KR" sz="1150" dirty="0" err="1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150" dirty="0" err="1">
                <a:solidFill>
                  <a:srgbClr val="FDE047"/>
                </a:solidFill>
                <a:latin typeface="noto sans r"/>
              </a:rPr>
              <a:t>camera</a:t>
            </a:r>
            <a:r>
              <a:rPr lang="en-US" altLang="ko-KR" sz="1150" dirty="0" err="1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150" dirty="0" err="1">
                <a:solidFill>
                  <a:srgbClr val="FDE047"/>
                </a:solidFill>
                <a:latin typeface="noto sans r"/>
              </a:rPr>
              <a:t>getPicture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</a:t>
            </a:r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function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(image) {</a:t>
            </a:r>
          </a:p>
          <a:p>
            <a:r>
              <a:rPr lang="en-US" altLang="ko-KR" sz="1150" dirty="0">
                <a:latin typeface="noto sans r"/>
              </a:rPr>
              <a:t>    </a:t>
            </a:r>
            <a:r>
              <a:rPr lang="en-US" altLang="ko-KR" sz="1150" dirty="0">
                <a:solidFill>
                  <a:srgbClr val="67E8F9"/>
                </a:solidFill>
                <a:latin typeface="noto sans r"/>
              </a:rPr>
              <a:t>console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150" dirty="0">
                <a:solidFill>
                  <a:srgbClr val="FDE047"/>
                </a:solidFill>
                <a:latin typeface="noto sans r"/>
              </a:rPr>
              <a:t>log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(image);</a:t>
            </a:r>
          </a:p>
          <a:p>
            <a:r>
              <a:rPr lang="en-US" altLang="ko-KR" sz="1150" dirty="0">
                <a:latin typeface="noto sans r"/>
              </a:rPr>
              <a:t> 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},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function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(error) {</a:t>
            </a:r>
          </a:p>
          <a:p>
            <a:r>
              <a:rPr lang="en-US" altLang="ko-KR" sz="1150" dirty="0">
                <a:latin typeface="noto sans r"/>
              </a:rPr>
              <a:t>    </a:t>
            </a:r>
            <a:r>
              <a:rPr lang="en-US" altLang="ko-KR" sz="1150" dirty="0">
                <a:solidFill>
                  <a:srgbClr val="67E8F9"/>
                </a:solidFill>
                <a:latin typeface="noto sans r"/>
              </a:rPr>
              <a:t>console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150" dirty="0">
                <a:solidFill>
                  <a:srgbClr val="FDE047"/>
                </a:solidFill>
                <a:latin typeface="noto sans r"/>
              </a:rPr>
              <a:t>log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(error);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  }, {</a:t>
            </a:r>
          </a:p>
          <a:p>
            <a:r>
              <a:rPr lang="en-US" altLang="ko-KR" sz="1150" dirty="0">
                <a:solidFill>
                  <a:srgbClr val="67E8F9"/>
                </a:solidFill>
                <a:latin typeface="noto sans r"/>
              </a:rPr>
              <a:t>    quality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: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FDE047"/>
                </a:solidFill>
                <a:latin typeface="noto sans r"/>
              </a:rPr>
              <a:t>80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,</a:t>
            </a:r>
          </a:p>
          <a:p>
            <a:r>
              <a:rPr lang="en-US" altLang="ko-KR" sz="1150" dirty="0">
                <a:latin typeface="noto sans r"/>
              </a:rPr>
              <a:t>    </a:t>
            </a:r>
            <a:r>
              <a:rPr lang="en-US" altLang="ko-KR" sz="1150" dirty="0" err="1">
                <a:solidFill>
                  <a:srgbClr val="67E8F9"/>
                </a:solidFill>
                <a:latin typeface="noto sans r"/>
              </a:rPr>
              <a:t>destinationType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: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FDE047"/>
                </a:solidFill>
                <a:latin typeface="noto sans r"/>
              </a:rPr>
              <a:t>1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,</a:t>
            </a:r>
          </a:p>
          <a:p>
            <a:r>
              <a:rPr lang="en-US" altLang="ko-KR" sz="1150" dirty="0">
                <a:latin typeface="noto sans r"/>
              </a:rPr>
              <a:t>    </a:t>
            </a:r>
            <a:r>
              <a:rPr lang="en-US" altLang="ko-KR" sz="1150" dirty="0" err="1">
                <a:solidFill>
                  <a:srgbClr val="67E8F9"/>
                </a:solidFill>
                <a:latin typeface="noto sans r"/>
              </a:rPr>
              <a:t>encodingType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: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FDE047"/>
                </a:solidFill>
                <a:latin typeface="noto sans r"/>
              </a:rPr>
              <a:t>0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,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  });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}</a:t>
            </a:r>
          </a:p>
          <a:p>
            <a:endParaRPr lang="ko-KR" altLang="en-US" sz="1150" dirty="0">
              <a:latin typeface="noto sans r"/>
            </a:endParaRPr>
          </a:p>
        </p:txBody>
      </p:sp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4901" y="3924300"/>
            <a:ext cx="3302050" cy="15621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E61CB4E-6F6F-3155-521C-E3FE169C6D19}"/>
              </a:ext>
            </a:extLst>
          </p:cNvPr>
          <p:cNvSpPr txBox="1"/>
          <p:nvPr/>
        </p:nvSpPr>
        <p:spPr>
          <a:xfrm>
            <a:off x="4436255" y="4011275"/>
            <a:ext cx="336983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if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</a:t>
            </a:r>
            <a:r>
              <a:rPr lang="en-US" altLang="ko-KR" sz="1150" dirty="0" err="1">
                <a:solidFill>
                  <a:srgbClr val="83E2A9"/>
                </a:solidFill>
                <a:latin typeface="noto sans r"/>
              </a:rPr>
              <a:t>isCordova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) {</a:t>
            </a:r>
          </a:p>
          <a:p>
            <a:r>
              <a:rPr lang="en-US" altLang="ko-KR" sz="1150" dirty="0">
                <a:latin typeface="noto sans r"/>
              </a:rPr>
              <a:t>  </a:t>
            </a:r>
            <a:r>
              <a:rPr lang="en-US" altLang="ko-KR" sz="1150" dirty="0" err="1">
                <a:solidFill>
                  <a:srgbClr val="67E8F9"/>
                </a:solidFill>
                <a:latin typeface="noto sans r"/>
              </a:rPr>
              <a:t>cordova.plugins</a:t>
            </a:r>
            <a:r>
              <a:rPr lang="en-US" altLang="ko-KR" sz="1150" dirty="0" err="1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150" dirty="0" err="1">
                <a:solidFill>
                  <a:srgbClr val="FDE047"/>
                </a:solidFill>
                <a:latin typeface="noto sans r"/>
              </a:rPr>
              <a:t>localNotification</a:t>
            </a:r>
            <a:r>
              <a:rPr lang="en-US" altLang="ko-KR" sz="1150" dirty="0" err="1">
                <a:solidFill>
                  <a:srgbClr val="83E2A9"/>
                </a:solidFill>
                <a:latin typeface="noto sans r"/>
              </a:rPr>
              <a:t>.</a:t>
            </a:r>
            <a:r>
              <a:rPr lang="en-US" altLang="ko-KR" sz="1150" dirty="0" err="1">
                <a:solidFill>
                  <a:srgbClr val="FDE047"/>
                </a:solidFill>
                <a:latin typeface="noto sans r"/>
              </a:rPr>
              <a:t>schedule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({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    title: "</a:t>
            </a:r>
            <a:r>
              <a:rPr lang="ko-KR" altLang="en-US" sz="1150" dirty="0">
                <a:solidFill>
                  <a:srgbClr val="83E2A9"/>
                </a:solidFill>
                <a:latin typeface="noto sans r"/>
              </a:rPr>
              <a:t>결혼식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1</a:t>
            </a:r>
            <a:r>
              <a:rPr lang="ko-KR" altLang="en-US" sz="1150" dirty="0">
                <a:solidFill>
                  <a:srgbClr val="83E2A9"/>
                </a:solidFill>
                <a:latin typeface="noto sans r"/>
              </a:rPr>
              <a:t>일전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",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    text: "</a:t>
            </a:r>
            <a:r>
              <a:rPr lang="ko-KR" altLang="en-US" sz="1150" dirty="0">
                <a:solidFill>
                  <a:srgbClr val="83E2A9"/>
                </a:solidFill>
                <a:latin typeface="noto sans r"/>
              </a:rPr>
              <a:t>결혼식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 1</a:t>
            </a:r>
            <a:r>
              <a:rPr lang="ko-KR" altLang="en-US" sz="1150" dirty="0">
                <a:solidFill>
                  <a:srgbClr val="83E2A9"/>
                </a:solidFill>
                <a:latin typeface="noto sans r"/>
              </a:rPr>
              <a:t>일전</a:t>
            </a:r>
            <a:r>
              <a:rPr lang="az-Cyrl-AZ" altLang="ko-KR" sz="1150" dirty="0">
                <a:solidFill>
                  <a:srgbClr val="83E2A9"/>
                </a:solidFill>
                <a:latin typeface="noto sans r"/>
              </a:rPr>
              <a:t>",</a:t>
            </a:r>
          </a:p>
          <a:p>
            <a:r>
              <a:rPr lang="az-Cyrl-AZ" altLang="ko-KR" sz="1150" dirty="0">
                <a:solidFill>
                  <a:srgbClr val="83E2A9"/>
                </a:solidFill>
                <a:latin typeface="noto sans r"/>
              </a:rPr>
              <a:t>   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trigger: </a:t>
            </a:r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{</a:t>
            </a:r>
            <a:r>
              <a:rPr lang="en-US" altLang="ko-KR" sz="1150" dirty="0">
                <a:solidFill>
                  <a:srgbClr val="67E8F9"/>
                </a:solidFill>
                <a:latin typeface="noto sans r"/>
              </a:rPr>
              <a:t>at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: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new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Date(</a:t>
            </a:r>
            <a:r>
              <a:rPr lang="en-US" altLang="ko-KR" sz="1150" dirty="0">
                <a:solidFill>
                  <a:srgbClr val="D8B4FE"/>
                </a:solidFill>
                <a:latin typeface="noto sans r"/>
              </a:rPr>
              <a:t>new</a:t>
            </a:r>
            <a:r>
              <a:rPr lang="en-US" altLang="ko-KR" sz="1150" dirty="0">
                <a:latin typeface="noto sans r"/>
              </a:rPr>
              <a:t> 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Date().</a:t>
            </a:r>
            <a:r>
              <a:rPr lang="en-US" altLang="ko-KR" sz="1150" dirty="0" err="1">
                <a:solidFill>
                  <a:srgbClr val="FDE047"/>
                </a:solidFill>
                <a:latin typeface="noto sans r"/>
              </a:rPr>
              <a:t>setDate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(</a:t>
            </a:r>
            <a:r>
              <a:rPr lang="ko-KR" altLang="en-US" sz="1150" dirty="0">
                <a:solidFill>
                  <a:srgbClr val="83E2A9"/>
                </a:solidFill>
                <a:latin typeface="noto sans r"/>
              </a:rPr>
              <a:t>고려</a:t>
            </a:r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)),},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  });</a:t>
            </a:r>
          </a:p>
          <a:p>
            <a:r>
              <a:rPr lang="en-US" altLang="ko-KR" sz="1150" dirty="0">
                <a:solidFill>
                  <a:srgbClr val="83E2A9"/>
                </a:solidFill>
                <a:latin typeface="noto sans r"/>
              </a:rPr>
              <a:t>}</a:t>
            </a:r>
          </a:p>
          <a:p>
            <a:endParaRPr lang="ko-KR" altLang="en-US" sz="1150" dirty="0">
              <a:latin typeface="noto sans 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1100"/>
            <a:ext cx="1143000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247900"/>
            <a:ext cx="2194471" cy="3505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4003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75" y="25146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505200"/>
            <a:ext cx="1889671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067300"/>
            <a:ext cx="1889671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771" y="2247900"/>
            <a:ext cx="2194620" cy="3505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2171" y="24003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471" y="25146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171" y="3238500"/>
            <a:ext cx="1889820" cy="876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2171" y="4914900"/>
            <a:ext cx="188982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8690" y="2247900"/>
            <a:ext cx="2194471" cy="3505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1090" y="24003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46340" y="251460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51090" y="3505200"/>
            <a:ext cx="1889671" cy="1333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51090" y="4914900"/>
            <a:ext cx="1889671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7461" y="2247900"/>
            <a:ext cx="2194620" cy="3505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59861" y="24003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55111" y="251460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9861" y="3238500"/>
            <a:ext cx="1889820" cy="876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59861" y="4762500"/>
            <a:ext cx="1889820" cy="838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16380" y="2247900"/>
            <a:ext cx="2194471" cy="3505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68780" y="24003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3080" y="25146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68781" y="3238500"/>
            <a:ext cx="1733476" cy="876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68780" y="5067300"/>
            <a:ext cx="1889671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000" y="5981700"/>
            <a:ext cx="11430000" cy="495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5300" y="6096000"/>
            <a:ext cx="142875" cy="2667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과정 및 단계별 설계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533400" y="1333500"/>
            <a:ext cx="11125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체계적인 프롬프트 기반 개발 방식을 통해 모바일 청첩장 앱을 구현했습니다. 이 접근법은 초기 기획부터 최종 기능 구현까지 단계별로 명확한 목표를 설정하고 진행하는 데 큰 도움이 되었습니다.</a:t>
            </a:r>
            <a:endParaRPr lang="en-US" sz="1350" dirty="0"/>
          </a:p>
        </p:txBody>
      </p:sp>
      <p:sp>
        <p:nvSpPr>
          <p:cNvPr id="35" name="Text 2"/>
          <p:cNvSpPr/>
          <p:nvPr/>
        </p:nvSpPr>
        <p:spPr>
          <a:xfrm>
            <a:off x="1028700" y="24574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 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533400" y="2895600"/>
            <a:ext cx="188967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골격 및 디자인 테마 설정</a:t>
            </a:r>
            <a:endParaRPr lang="en-US" sz="1350" dirty="0"/>
          </a:p>
        </p:txBody>
      </p:sp>
      <p:sp>
        <p:nvSpPr>
          <p:cNvPr id="37" name="Text 4"/>
          <p:cNvSpPr/>
          <p:nvPr/>
        </p:nvSpPr>
        <p:spPr>
          <a:xfrm>
            <a:off x="533400" y="35052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초기 설정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533400" y="3733800"/>
            <a:ext cx="24962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폰트, 헤더, D-Day</a:t>
            </a:r>
            <a:endParaRPr lang="en-US" sz="1050" dirty="0"/>
          </a:p>
        </p:txBody>
      </p:sp>
      <p:sp>
        <p:nvSpPr>
          <p:cNvPr id="39" name="Text 6"/>
          <p:cNvSpPr/>
          <p:nvPr/>
        </p:nvSpPr>
        <p:spPr>
          <a:xfrm>
            <a:off x="533400" y="3962400"/>
            <a:ext cx="24962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메 main container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533400" y="41910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배너</a:t>
            </a:r>
            <a:endParaRPr lang="en-US" sz="1050" dirty="0"/>
          </a:p>
        </p:txBody>
      </p:sp>
      <p:sp>
        <p:nvSpPr>
          <p:cNvPr id="41" name="Text 8"/>
          <p:cNvSpPr/>
          <p:nvPr/>
        </p:nvSpPr>
        <p:spPr>
          <a:xfrm>
            <a:off x="533400" y="4419600"/>
            <a:ext cx="24962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초대 문구, 갤러리 UI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533400" y="5143500"/>
            <a:ext cx="18896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"기술 스택은 HTML5 하나에 모든 걸 담고, 스타일링은 Tailwind CSS CDN을 사용해줘."</a:t>
            </a:r>
            <a:endParaRPr lang="en-US" sz="900" dirty="0"/>
          </a:p>
        </p:txBody>
      </p:sp>
      <p:sp>
        <p:nvSpPr>
          <p:cNvPr id="43" name="Text 10"/>
          <p:cNvSpPr/>
          <p:nvPr/>
        </p:nvSpPr>
        <p:spPr>
          <a:xfrm>
            <a:off x="3337471" y="24574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 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</a:t>
            </a:r>
            <a:endParaRPr lang="en-US" sz="1500" dirty="0"/>
          </a:p>
        </p:txBody>
      </p:sp>
      <p:sp>
        <p:nvSpPr>
          <p:cNvPr id="44" name="Text 11"/>
          <p:cNvSpPr/>
          <p:nvPr/>
        </p:nvSpPr>
        <p:spPr>
          <a:xfrm>
            <a:off x="2842171" y="2895600"/>
            <a:ext cx="22677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UI 구현</a:t>
            </a:r>
            <a:endParaRPr lang="en-US" sz="1350" dirty="0"/>
          </a:p>
        </p:txBody>
      </p:sp>
      <p:sp>
        <p:nvSpPr>
          <p:cNvPr id="45" name="Text 12"/>
          <p:cNvSpPr/>
          <p:nvPr/>
        </p:nvSpPr>
        <p:spPr>
          <a:xfrm>
            <a:off x="2842171" y="3238500"/>
            <a:ext cx="208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APK 다운로드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2842171" y="3467100"/>
            <a:ext cx="208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지도 연동</a:t>
            </a:r>
            <a:endParaRPr lang="en-US" sz="1050" dirty="0"/>
          </a:p>
        </p:txBody>
      </p:sp>
      <p:sp>
        <p:nvSpPr>
          <p:cNvPr id="47" name="Text 14"/>
          <p:cNvSpPr/>
          <p:nvPr/>
        </p:nvSpPr>
        <p:spPr>
          <a:xfrm>
            <a:off x="2842171" y="3695700"/>
            <a:ext cx="208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알림/QR 스캔 버튼</a:t>
            </a:r>
            <a:endParaRPr lang="en-US" sz="1050" dirty="0"/>
          </a:p>
        </p:txBody>
      </p:sp>
      <p:sp>
        <p:nvSpPr>
          <p:cNvPr id="48" name="Text 15"/>
          <p:cNvSpPr/>
          <p:nvPr/>
        </p:nvSpPr>
        <p:spPr>
          <a:xfrm>
            <a:off x="2842171" y="3924300"/>
            <a:ext cx="24963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UI 구체화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2842171" y="4991100"/>
            <a:ext cx="188982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"PWA 배너 밑에 'Android 앱 (풀 기능 버전) 다운로드'라는 별도의 카드 섹션을 만들고, 구글 드라이브 다이렉트 다운로드 URL에 연결되는 버튼을 배치해줘."</a:t>
            </a:r>
            <a:endParaRPr lang="en-US" sz="900" dirty="0"/>
          </a:p>
        </p:txBody>
      </p:sp>
      <p:sp>
        <p:nvSpPr>
          <p:cNvPr id="50" name="Text 17"/>
          <p:cNvSpPr/>
          <p:nvPr/>
        </p:nvSpPr>
        <p:spPr>
          <a:xfrm>
            <a:off x="5646390" y="24574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 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</a:t>
            </a:r>
            <a:endParaRPr lang="en-US" sz="1500" dirty="0"/>
          </a:p>
        </p:txBody>
      </p:sp>
      <p:sp>
        <p:nvSpPr>
          <p:cNvPr id="51" name="Text 18"/>
          <p:cNvSpPr/>
          <p:nvPr/>
        </p:nvSpPr>
        <p:spPr>
          <a:xfrm>
            <a:off x="5151090" y="2895600"/>
            <a:ext cx="188967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로직 구현 - 하이브리드 앱 처리</a:t>
            </a:r>
            <a:endParaRPr lang="en-US" sz="1400" dirty="0"/>
          </a:p>
        </p:txBody>
      </p:sp>
      <p:sp>
        <p:nvSpPr>
          <p:cNvPr id="52" name="Text 19"/>
          <p:cNvSpPr/>
          <p:nvPr/>
        </p:nvSpPr>
        <p:spPr>
          <a:xfrm>
            <a:off x="5151090" y="35052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D-Day 계산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5151090" y="3733800"/>
            <a:ext cx="24962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환경 감지</a:t>
            </a:r>
            <a:endParaRPr lang="en-US" sz="1050" dirty="0"/>
          </a:p>
        </p:txBody>
      </p:sp>
      <p:sp>
        <p:nvSpPr>
          <p:cNvPr id="54" name="Text 21"/>
          <p:cNvSpPr/>
          <p:nvPr/>
        </p:nvSpPr>
        <p:spPr>
          <a:xfrm>
            <a:off x="5151090" y="39624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설치 로직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5151090" y="41910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지도 링크</a:t>
            </a:r>
            <a:endParaRPr lang="en-US" sz="1050" dirty="0"/>
          </a:p>
        </p:txBody>
      </p:sp>
      <p:sp>
        <p:nvSpPr>
          <p:cNvPr id="56" name="Text 23"/>
          <p:cNvSpPr/>
          <p:nvPr/>
        </p:nvSpPr>
        <p:spPr>
          <a:xfrm>
            <a:off x="5151090" y="44196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알림 기능</a:t>
            </a:r>
            <a:endParaRPr lang="en-US" sz="1050" dirty="0"/>
          </a:p>
        </p:txBody>
      </p:sp>
      <p:sp>
        <p:nvSpPr>
          <p:cNvPr id="57" name="Text 24"/>
          <p:cNvSpPr/>
          <p:nvPr/>
        </p:nvSpPr>
        <p:spPr>
          <a:xfrm>
            <a:off x="5151090" y="4648200"/>
            <a:ext cx="2080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QR 스캔 기능</a:t>
            </a:r>
            <a:endParaRPr lang="en-US" sz="1050" dirty="0"/>
          </a:p>
        </p:txBody>
      </p:sp>
      <p:sp>
        <p:nvSpPr>
          <p:cNvPr id="58" name="Text 25"/>
          <p:cNvSpPr/>
          <p:nvPr/>
        </p:nvSpPr>
        <p:spPr>
          <a:xfrm>
            <a:off x="5151090" y="4991100"/>
            <a:ext cx="188967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"현재 앱이 웹 브라우저에서 실행 중인지, Cordova 앱 내에서 실행 중인지 감지하는 변수 isCordova를 정의해줘 (!!window.cordova 사용)."</a:t>
            </a:r>
            <a:endParaRPr lang="en-US" sz="900" dirty="0"/>
          </a:p>
        </p:txBody>
      </p:sp>
      <p:sp>
        <p:nvSpPr>
          <p:cNvPr id="59" name="Text 26"/>
          <p:cNvSpPr/>
          <p:nvPr/>
        </p:nvSpPr>
        <p:spPr>
          <a:xfrm>
            <a:off x="7955161" y="24574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 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</a:t>
            </a:r>
            <a:endParaRPr lang="en-US" sz="1500" dirty="0"/>
          </a:p>
        </p:txBody>
      </p:sp>
      <p:sp>
        <p:nvSpPr>
          <p:cNvPr id="60" name="Text 27"/>
          <p:cNvSpPr/>
          <p:nvPr/>
        </p:nvSpPr>
        <p:spPr>
          <a:xfrm>
            <a:off x="7459861" y="2895600"/>
            <a:ext cx="22677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필수 파일 생성</a:t>
            </a:r>
            <a:endParaRPr lang="en-US" sz="1350" dirty="0"/>
          </a:p>
        </p:txBody>
      </p:sp>
      <p:sp>
        <p:nvSpPr>
          <p:cNvPr id="61" name="Text 28"/>
          <p:cNvSpPr/>
          <p:nvPr/>
        </p:nvSpPr>
        <p:spPr>
          <a:xfrm>
            <a:off x="7459861" y="3238500"/>
            <a:ext cx="24963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manifest.json 파일 생성</a:t>
            </a:r>
            <a:endParaRPr lang="en-US" sz="1050" dirty="0"/>
          </a:p>
        </p:txBody>
      </p:sp>
      <p:sp>
        <p:nvSpPr>
          <p:cNvPr id="62" name="Text 29"/>
          <p:cNvSpPr/>
          <p:nvPr/>
        </p:nvSpPr>
        <p:spPr>
          <a:xfrm>
            <a:off x="7459861" y="3467100"/>
            <a:ext cx="24963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service-worker.js 파일 생성</a:t>
            </a:r>
            <a:endParaRPr lang="en-US" sz="1050" dirty="0"/>
          </a:p>
        </p:txBody>
      </p:sp>
      <p:sp>
        <p:nvSpPr>
          <p:cNvPr id="63" name="Text 30"/>
          <p:cNvSpPr/>
          <p:nvPr/>
        </p:nvSpPr>
        <p:spPr>
          <a:xfrm>
            <a:off x="7459861" y="3695700"/>
            <a:ext cx="24963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등록 로직 구현</a:t>
            </a:r>
            <a:endParaRPr lang="en-US" sz="1050" dirty="0"/>
          </a:p>
        </p:txBody>
      </p:sp>
      <p:sp>
        <p:nvSpPr>
          <p:cNvPr id="64" name="Text 31"/>
          <p:cNvSpPr/>
          <p:nvPr/>
        </p:nvSpPr>
        <p:spPr>
          <a:xfrm>
            <a:off x="7459861" y="3924300"/>
            <a:ext cx="208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오프라인 캐싱 설정</a:t>
            </a:r>
            <a:endParaRPr lang="en-US" sz="1050" dirty="0"/>
          </a:p>
        </p:txBody>
      </p:sp>
      <p:sp>
        <p:nvSpPr>
          <p:cNvPr id="65" name="Text 32"/>
          <p:cNvSpPr/>
          <p:nvPr/>
        </p:nvSpPr>
        <p:spPr>
          <a:xfrm>
            <a:off x="7459861" y="4838700"/>
            <a:ext cx="188982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"이 웹사이트를 PWA로 설치할 수 있게 manifest.json 파일을 만들어줘. 이름은 '지훈&amp;수진 결혼식', 테마 컬러는 핑크색, 아이콘 경로는 새로운 봉투 이미지 URL로 넣어줘."</a:t>
            </a:r>
            <a:endParaRPr lang="en-US" sz="900" dirty="0"/>
          </a:p>
        </p:txBody>
      </p:sp>
      <p:sp>
        <p:nvSpPr>
          <p:cNvPr id="66" name="Text 33"/>
          <p:cNvSpPr/>
          <p:nvPr/>
        </p:nvSpPr>
        <p:spPr>
          <a:xfrm>
            <a:off x="10264080" y="24574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 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</a:t>
            </a:r>
            <a:endParaRPr lang="en-US" sz="1500" dirty="0"/>
          </a:p>
        </p:txBody>
      </p:sp>
      <p:sp>
        <p:nvSpPr>
          <p:cNvPr id="67" name="Text 34"/>
          <p:cNvSpPr/>
          <p:nvPr/>
        </p:nvSpPr>
        <p:spPr>
          <a:xfrm>
            <a:off x="9768780" y="2895600"/>
            <a:ext cx="20801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검토 및 파일 정리</a:t>
            </a:r>
            <a:endParaRPr lang="en-US" sz="1350" dirty="0"/>
          </a:p>
        </p:txBody>
      </p:sp>
      <p:sp>
        <p:nvSpPr>
          <p:cNvPr id="68" name="Text 35"/>
          <p:cNvSpPr/>
          <p:nvPr/>
        </p:nvSpPr>
        <p:spPr>
          <a:xfrm>
            <a:off x="9768781" y="3238500"/>
            <a:ext cx="1908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코드 리뷰</a:t>
            </a:r>
            <a:endParaRPr lang="en-US" sz="1050" dirty="0"/>
          </a:p>
        </p:txBody>
      </p:sp>
      <p:sp>
        <p:nvSpPr>
          <p:cNvPr id="69" name="Text 36"/>
          <p:cNvSpPr/>
          <p:nvPr/>
        </p:nvSpPr>
        <p:spPr>
          <a:xfrm>
            <a:off x="9768781" y="3467100"/>
            <a:ext cx="1908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 분리</a:t>
            </a:r>
            <a:endParaRPr lang="en-US" sz="1050" dirty="0"/>
          </a:p>
        </p:txBody>
      </p:sp>
      <p:sp>
        <p:nvSpPr>
          <p:cNvPr id="70" name="Text 37"/>
          <p:cNvSpPr/>
          <p:nvPr/>
        </p:nvSpPr>
        <p:spPr>
          <a:xfrm>
            <a:off x="9768781" y="3695700"/>
            <a:ext cx="22898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</a:t>
            </a:r>
            <a:r>
              <a:rPr lang="en-US" sz="105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빌드</a:t>
            </a: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관련</a:t>
            </a: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정보 제공</a:t>
            </a:r>
            <a:endParaRPr lang="en-US" sz="1050" dirty="0"/>
          </a:p>
        </p:txBody>
      </p:sp>
      <p:sp>
        <p:nvSpPr>
          <p:cNvPr id="71" name="Text 38"/>
          <p:cNvSpPr/>
          <p:nvPr/>
        </p:nvSpPr>
        <p:spPr>
          <a:xfrm>
            <a:off x="9768781" y="3924300"/>
            <a:ext cx="1908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버그 수정</a:t>
            </a:r>
            <a:endParaRPr lang="en-US" sz="1050" dirty="0"/>
          </a:p>
        </p:txBody>
      </p:sp>
      <p:sp>
        <p:nvSpPr>
          <p:cNvPr id="72" name="Text 39"/>
          <p:cNvSpPr/>
          <p:nvPr/>
        </p:nvSpPr>
        <p:spPr>
          <a:xfrm>
            <a:off x="9768780" y="5143500"/>
            <a:ext cx="18896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"index.html 파일 전체를 다시 한번 정리해서 보여줘. 중복된 부분 없이 깔끔하게 합쳐줘."</a:t>
            </a:r>
            <a:endParaRPr lang="en-US" sz="900" dirty="0"/>
          </a:p>
        </p:txBody>
      </p:sp>
      <p:sp>
        <p:nvSpPr>
          <p:cNvPr id="73" name="Text 40"/>
          <p:cNvSpPr/>
          <p:nvPr/>
        </p:nvSpPr>
        <p:spPr>
          <a:xfrm>
            <a:off x="752475" y="6115050"/>
            <a:ext cx="6640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단계별 접근은 복잡한 하이브리드 앱 개발을 체계적으로 관리하는 데 효과적이었습니다.</a:t>
            </a:r>
            <a:endParaRPr lang="en-US" sz="1200" dirty="0"/>
          </a:p>
        </p:txBody>
      </p:sp>
      <p:sp>
        <p:nvSpPr>
          <p:cNvPr id="74" name="Text 41"/>
          <p:cNvSpPr/>
          <p:nvPr/>
        </p:nvSpPr>
        <p:spPr>
          <a:xfrm>
            <a:off x="117348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 / 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1100"/>
            <a:ext cx="5600700" cy="571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4780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866900"/>
            <a:ext cx="5143500" cy="876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0574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144131"/>
            <a:ext cx="152400" cy="121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57500"/>
            <a:ext cx="5143500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0480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134731"/>
            <a:ext cx="152400" cy="1219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848100"/>
            <a:ext cx="51435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40386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4125331"/>
            <a:ext cx="152400" cy="1219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648200"/>
            <a:ext cx="514350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48387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4925431"/>
            <a:ext cx="152400" cy="12192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791200"/>
            <a:ext cx="5143500" cy="876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5953125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181100"/>
            <a:ext cx="5600700" cy="5715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1447800"/>
            <a:ext cx="171450" cy="228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1866900"/>
            <a:ext cx="5143500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2057400"/>
            <a:ext cx="3048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2113651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2857500"/>
            <a:ext cx="5143500" cy="876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3048000"/>
            <a:ext cx="3048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3104251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3848100"/>
            <a:ext cx="5143500" cy="876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4038600"/>
            <a:ext cx="30480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400" y="4094851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4838700"/>
            <a:ext cx="5143500" cy="876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029200"/>
            <a:ext cx="285750" cy="3048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29400" y="5085451"/>
            <a:ext cx="13335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5791200"/>
            <a:ext cx="5143500" cy="8763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5953125"/>
            <a:ext cx="171450" cy="17145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실험 결과 및 성능 평가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1009650" y="1409700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기능 평가 결과</a:t>
            </a:r>
            <a:endParaRPr lang="en-US" sz="1800" dirty="0"/>
          </a:p>
        </p:txBody>
      </p:sp>
      <p:sp>
        <p:nvSpPr>
          <p:cNvPr id="39" name="Text 2"/>
          <p:cNvSpPr/>
          <p:nvPr/>
        </p:nvSpPr>
        <p:spPr>
          <a:xfrm>
            <a:off x="1143000" y="19812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 가능성</a:t>
            </a:r>
            <a:endParaRPr lang="en-US" sz="1350" dirty="0"/>
          </a:p>
        </p:txBody>
      </p:sp>
      <p:sp>
        <p:nvSpPr>
          <p:cNvPr id="40" name="Text 3"/>
          <p:cNvSpPr/>
          <p:nvPr/>
        </p:nvSpPr>
        <p:spPr>
          <a:xfrm>
            <a:off x="1143000" y="2247900"/>
            <a:ext cx="4495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환경에서 "앱으로 저장하고 편리하게 이용하세요." 배너 정상 표시 및 설치 프롬프트 호출 성공</a:t>
            </a:r>
            <a:endParaRPr lang="en-US" sz="1050" dirty="0"/>
          </a:p>
        </p:txBody>
      </p:sp>
      <p:sp>
        <p:nvSpPr>
          <p:cNvPr id="41" name="Text 4"/>
          <p:cNvSpPr/>
          <p:nvPr/>
        </p:nvSpPr>
        <p:spPr>
          <a:xfrm>
            <a:off x="1143000" y="29718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오프라인 캐싱</a:t>
            </a:r>
            <a:endParaRPr lang="en-US" sz="1350" dirty="0"/>
          </a:p>
        </p:txBody>
      </p:sp>
      <p:sp>
        <p:nvSpPr>
          <p:cNvPr id="42" name="Text 5"/>
          <p:cNvSpPr/>
          <p:nvPr/>
        </p:nvSpPr>
        <p:spPr>
          <a:xfrm>
            <a:off x="1143000" y="3238500"/>
            <a:ext cx="4495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Cache First 전략에 따라 핵심 리소스 캐싱 성공. 오프라인 상태에서 앱 접속 시 정상 작동</a:t>
            </a:r>
            <a:endParaRPr lang="en-US" sz="1050" dirty="0"/>
          </a:p>
        </p:txBody>
      </p:sp>
      <p:sp>
        <p:nvSpPr>
          <p:cNvPr id="43" name="Text 6"/>
          <p:cNvSpPr/>
          <p:nvPr/>
        </p:nvSpPr>
        <p:spPr>
          <a:xfrm>
            <a:off x="1143000" y="3962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풀 스크린 모드</a:t>
            </a:r>
            <a:endParaRPr lang="en-US" sz="1350" dirty="0"/>
          </a:p>
        </p:txBody>
      </p:sp>
      <p:sp>
        <p:nvSpPr>
          <p:cNvPr id="44" name="Text 7"/>
          <p:cNvSpPr/>
          <p:nvPr/>
        </p:nvSpPr>
        <p:spPr>
          <a:xfrm>
            <a:off x="1143000" y="4229100"/>
            <a:ext cx="5303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설치 후 앱 아이콘을 통해 실행 시 주소창 없이 풀 스크린으로 앱 실행 확인</a:t>
            </a:r>
            <a:endParaRPr lang="en-US" sz="1050" dirty="0"/>
          </a:p>
        </p:txBody>
      </p:sp>
      <p:sp>
        <p:nvSpPr>
          <p:cNvPr id="45" name="Text 8"/>
          <p:cNvSpPr/>
          <p:nvPr/>
        </p:nvSpPr>
        <p:spPr>
          <a:xfrm>
            <a:off x="1143000" y="4762500"/>
            <a:ext cx="44672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매니페스트 적용</a:t>
            </a:r>
            <a:endParaRPr lang="en-US" sz="1350" dirty="0"/>
          </a:p>
        </p:txBody>
      </p:sp>
      <p:sp>
        <p:nvSpPr>
          <p:cNvPr id="46" name="Text 9"/>
          <p:cNvSpPr/>
          <p:nvPr/>
        </p:nvSpPr>
        <p:spPr>
          <a:xfrm>
            <a:off x="1143000" y="5029200"/>
            <a:ext cx="53606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홈 화면 아이콘, 앱 이름("지훈&amp;수진 결혼식"), 테마 색상(핑크색) 정상 적용 확인</a:t>
            </a:r>
            <a:endParaRPr lang="en-US" sz="1050" dirty="0"/>
          </a:p>
        </p:txBody>
      </p:sp>
      <p:sp>
        <p:nvSpPr>
          <p:cNvPr id="47" name="Text 10"/>
          <p:cNvSpPr/>
          <p:nvPr/>
        </p:nvSpPr>
        <p:spPr>
          <a:xfrm>
            <a:off x="971550" y="5905500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</a:t>
            </a:r>
            <a:endParaRPr lang="en-US" sz="1350" dirty="0"/>
          </a:p>
        </p:txBody>
      </p:sp>
      <p:sp>
        <p:nvSpPr>
          <p:cNvPr id="48" name="Text 11"/>
          <p:cNvSpPr/>
          <p:nvPr/>
        </p:nvSpPr>
        <p:spPr>
          <a:xfrm>
            <a:off x="723900" y="6172200"/>
            <a:ext cx="4914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기능은 웹 환경에서 앱과 유사한 경험을 제공하며, 오프라인 사용성과 설치 가능성을 확보하는 데 성공했습니다.</a:t>
            </a:r>
            <a:endParaRPr lang="en-US" sz="1050" dirty="0"/>
          </a:p>
        </p:txBody>
      </p:sp>
      <p:sp>
        <p:nvSpPr>
          <p:cNvPr id="49" name="Text 12"/>
          <p:cNvSpPr/>
          <p:nvPr/>
        </p:nvSpPr>
        <p:spPr>
          <a:xfrm>
            <a:off x="6724650" y="1409700"/>
            <a:ext cx="6172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네이티브 기능 연동 결과</a:t>
            </a:r>
            <a:endParaRPr lang="en-US" sz="1800" dirty="0"/>
          </a:p>
        </p:txBody>
      </p:sp>
      <p:sp>
        <p:nvSpPr>
          <p:cNvPr id="50" name="Text 13"/>
          <p:cNvSpPr/>
          <p:nvPr/>
        </p:nvSpPr>
        <p:spPr>
          <a:xfrm>
            <a:off x="6972300" y="19812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D-Day 카운터</a:t>
            </a:r>
            <a:endParaRPr lang="en-US" sz="1350" dirty="0"/>
          </a:p>
        </p:txBody>
      </p:sp>
      <p:sp>
        <p:nvSpPr>
          <p:cNvPr id="51" name="Text 14"/>
          <p:cNvSpPr/>
          <p:nvPr/>
        </p:nvSpPr>
        <p:spPr>
          <a:xfrm>
            <a:off x="6972300" y="2247900"/>
            <a:ext cx="4495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12월 25일 기준으로 D-Day, 당일, 경과 일수 정확히 계산 및 화면에 실시간 업데이트</a:t>
            </a:r>
            <a:endParaRPr lang="en-US" sz="1050" dirty="0"/>
          </a:p>
        </p:txBody>
      </p:sp>
      <p:sp>
        <p:nvSpPr>
          <p:cNvPr id="52" name="Text 15"/>
          <p:cNvSpPr/>
          <p:nvPr/>
        </p:nvSpPr>
        <p:spPr>
          <a:xfrm>
            <a:off x="6972300" y="29718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내비게이션 앱 연동</a:t>
            </a:r>
            <a:endParaRPr lang="en-US" sz="1350" dirty="0"/>
          </a:p>
        </p:txBody>
      </p:sp>
      <p:sp>
        <p:nvSpPr>
          <p:cNvPr id="53" name="Text 16"/>
          <p:cNvSpPr/>
          <p:nvPr/>
        </p:nvSpPr>
        <p:spPr>
          <a:xfrm>
            <a:off x="6972300" y="3238500"/>
            <a:ext cx="4495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웹에서는 새 탭으로 지도 웹 페이지 열림. Cordova 앱에서는 _system 옵션을 통해 네이버/카카오/구글 지도 앱 강제 호출</a:t>
            </a:r>
            <a:endParaRPr lang="en-US" sz="1050" dirty="0"/>
          </a:p>
        </p:txBody>
      </p:sp>
      <p:sp>
        <p:nvSpPr>
          <p:cNvPr id="54" name="Text 17"/>
          <p:cNvSpPr/>
          <p:nvPr/>
        </p:nvSpPr>
        <p:spPr>
          <a:xfrm>
            <a:off x="6972300" y="39624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결혼식 알림 설정</a:t>
            </a:r>
            <a:endParaRPr lang="en-US" sz="1350" dirty="0"/>
          </a:p>
        </p:txBody>
      </p:sp>
      <p:sp>
        <p:nvSpPr>
          <p:cNvPr id="55" name="Text 18"/>
          <p:cNvSpPr/>
          <p:nvPr/>
        </p:nvSpPr>
        <p:spPr>
          <a:xfrm>
            <a:off x="6972300" y="4229100"/>
            <a:ext cx="4495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cordova-plugin-datepicker를 통해 날짜/시간 선택 UI 정상 호출. cordova-plugin-local-notification을 통해 알림 예약 기능 정상 작동</a:t>
            </a:r>
            <a:endParaRPr lang="en-US" sz="1050" dirty="0"/>
          </a:p>
        </p:txBody>
      </p:sp>
      <p:sp>
        <p:nvSpPr>
          <p:cNvPr id="56" name="Text 19"/>
          <p:cNvSpPr/>
          <p:nvPr/>
        </p:nvSpPr>
        <p:spPr>
          <a:xfrm>
            <a:off x="6953250" y="4953000"/>
            <a:ext cx="4514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식권 QR 스캔</a:t>
            </a:r>
            <a:endParaRPr lang="en-US" sz="1350" dirty="0"/>
          </a:p>
        </p:txBody>
      </p:sp>
      <p:sp>
        <p:nvSpPr>
          <p:cNvPr id="57" name="Text 20"/>
          <p:cNvSpPr/>
          <p:nvPr/>
        </p:nvSpPr>
        <p:spPr>
          <a:xfrm>
            <a:off x="6953250" y="5219700"/>
            <a:ext cx="45148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cordova-plugin-camera를 통해 카메라 앱 정상 호출. 사진 촬영 후 이미지 반환 (실제 QR 인식 로직은 미구현)</a:t>
            </a:r>
            <a:endParaRPr lang="en-US" sz="1050" dirty="0"/>
          </a:p>
        </p:txBody>
      </p:sp>
      <p:sp>
        <p:nvSpPr>
          <p:cNvPr id="58" name="Text 21"/>
          <p:cNvSpPr/>
          <p:nvPr/>
        </p:nvSpPr>
        <p:spPr>
          <a:xfrm>
            <a:off x="6800850" y="5905500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</a:t>
            </a:r>
            <a:endParaRPr lang="en-US" sz="1350" dirty="0"/>
          </a:p>
        </p:txBody>
      </p:sp>
      <p:sp>
        <p:nvSpPr>
          <p:cNvPr id="59" name="Text 22"/>
          <p:cNvSpPr/>
          <p:nvPr/>
        </p:nvSpPr>
        <p:spPr>
          <a:xfrm>
            <a:off x="6553200" y="6172200"/>
            <a:ext cx="4914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Cordova를 통한 네이티브 기능 연동은 앱의 활용도를 크게 높였으며, 웹 환경과의 명확한 분기 처리를 통해 사용자 경험을 보장했습니다.</a:t>
            </a:r>
            <a:endParaRPr lang="en-US" sz="1050" dirty="0"/>
          </a:p>
        </p:txBody>
      </p:sp>
      <p:sp>
        <p:nvSpPr>
          <p:cNvPr id="60" name="Text 23"/>
          <p:cNvSpPr/>
          <p:nvPr/>
        </p:nvSpPr>
        <p:spPr>
          <a:xfrm>
            <a:off x="11734800" y="68961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 / 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76300"/>
            <a:ext cx="762000" cy="76200"/>
          </a:xfrm>
          <a:prstGeom prst="rect">
            <a:avLst/>
          </a:prstGeom>
        </p:spPr>
      </p:pic>
      <p:pic>
        <p:nvPicPr>
          <p:cNvPr id="45" name="Image 5" descr="preencoded.png">
            <a:extLst>
              <a:ext uri="{FF2B5EF4-FFF2-40B4-BE49-F238E27FC236}">
                <a16:creationId xmlns:a16="http://schemas.microsoft.com/office/drawing/2014/main" id="{1B3349F8-0D7F-4EB4-9D3C-DC6D5D8D7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846"/>
          <a:stretch/>
        </p:blipFill>
        <p:spPr>
          <a:xfrm>
            <a:off x="6400800" y="1752600"/>
            <a:ext cx="5219700" cy="704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143000"/>
            <a:ext cx="5600700" cy="533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371600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752600"/>
            <a:ext cx="52197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9240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57500"/>
            <a:ext cx="52197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0289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62400"/>
            <a:ext cx="52197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1338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067300"/>
            <a:ext cx="5219700" cy="990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2387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43000"/>
            <a:ext cx="5600700" cy="5334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371600"/>
            <a:ext cx="171450" cy="2286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및 향후 개선방향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942975" y="1333500"/>
            <a:ext cx="5219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요약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914400" y="186690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앱 개발 성공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685800" y="21717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HTML5, Tailwind CSS, JavaScript를 기반으로 웹과 안드로이드 앱 환경에서 작동하는 모바일 청첩장을 구현했습니다.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14400" y="2971800"/>
            <a:ext cx="14516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PWA 기능 구현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685800" y="32766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manifest.json과 service-worker.js를 통해 PWA 설치, 오프라인 캐싱, 풀 스크린 모드 등 웹 접근성을 강화했습니다.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914400" y="407670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네이티브 기능 연동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685800" y="43815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Cordova 플러그인을 활용하여 알림 설정, QR 스캔 시뮬레이션, 지도 앱 연동 등 네이티브 기능을 통합했습니다.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914400" y="5181600"/>
            <a:ext cx="2194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체계적인 개발 프로세스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685800" y="54864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프롬프트 기반의 단계별 개발 방식을 통해 복잡한 기능을 효율적으로 구현했습니다.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686550" y="1333500"/>
            <a:ext cx="5219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프로젝트를 하며 느낀 점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6776084" y="1976437"/>
            <a:ext cx="4787265" cy="1985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endParaRPr lang="en-US" sz="2000" dirty="0"/>
          </a:p>
        </p:txBody>
      </p:sp>
      <p:sp>
        <p:nvSpPr>
          <p:cNvPr id="44" name="Text 19"/>
          <p:cNvSpPr/>
          <p:nvPr/>
        </p:nvSpPr>
        <p:spPr>
          <a:xfrm>
            <a:off x="117348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 / 9</a:t>
            </a:r>
            <a:endParaRPr lang="en-US" sz="1200" dirty="0"/>
          </a:p>
        </p:txBody>
      </p:sp>
      <p:pic>
        <p:nvPicPr>
          <p:cNvPr id="46" name="Image 5" descr="preencoded.png">
            <a:extLst>
              <a:ext uri="{FF2B5EF4-FFF2-40B4-BE49-F238E27FC236}">
                <a16:creationId xmlns:a16="http://schemas.microsoft.com/office/drawing/2014/main" id="{641F5C3A-762C-4CA0-AC67-AF3E23A5B5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045"/>
          <a:stretch/>
        </p:blipFill>
        <p:spPr>
          <a:xfrm>
            <a:off x="6400800" y="3733800"/>
            <a:ext cx="5219700" cy="465136"/>
          </a:xfrm>
          <a:prstGeom prst="rect">
            <a:avLst/>
          </a:prstGeom>
        </p:spPr>
      </p:pic>
      <p:pic>
        <p:nvPicPr>
          <p:cNvPr id="47" name="Image 5" descr="preencoded.png">
            <a:extLst>
              <a:ext uri="{FF2B5EF4-FFF2-40B4-BE49-F238E27FC236}">
                <a16:creationId xmlns:a16="http://schemas.microsoft.com/office/drawing/2014/main" id="{6F810379-B884-4B2E-95C9-1D1AB96B14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923" b="15385"/>
          <a:stretch/>
        </p:blipFill>
        <p:spPr>
          <a:xfrm>
            <a:off x="6400800" y="2457450"/>
            <a:ext cx="5219700" cy="1276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BBD4D5-D28C-4017-AD1D-28A631893C61}"/>
              </a:ext>
            </a:extLst>
          </p:cNvPr>
          <p:cNvSpPr txBox="1"/>
          <p:nvPr/>
        </p:nvSpPr>
        <p:spPr>
          <a:xfrm>
            <a:off x="7372350" y="2371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F5E3D-7A78-46C2-BF6B-9FC07E963F48}"/>
              </a:ext>
            </a:extLst>
          </p:cNvPr>
          <p:cNvSpPr txBox="1"/>
          <p:nvPr/>
        </p:nvSpPr>
        <p:spPr>
          <a:xfrm>
            <a:off x="6480505" y="1827997"/>
            <a:ext cx="5048177" cy="2264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모바일 청첩장 앱 개발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저희 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안드로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팀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은</a:t>
            </a:r>
            <a:endParaRPr lang="en-US" altLang="ko-KR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PWA(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웹 접근성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오프라인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Cordova(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네이티브 기능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endParaRPr lang="en-US" altLang="ko-KR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결합한 하이브리드 앱 개발 능력을 키웠습니다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실생활에 유용한 앱을 </a:t>
            </a:r>
            <a:r>
              <a:rPr lang="ko-KR" altLang="en-US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체계적인 개발 방식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</a:t>
            </a:r>
            <a:endParaRPr lang="en-US" altLang="ko-KR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성공적으로 완성하여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기술적 성취와 실무 역량 향상을</a:t>
            </a:r>
            <a:endParaRPr lang="en-US" altLang="ko-KR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동시에 이룬 의미 있는 경험이었습니다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L 도형 52">
            <a:extLst>
              <a:ext uri="{FF2B5EF4-FFF2-40B4-BE49-F238E27FC236}">
                <a16:creationId xmlns:a16="http://schemas.microsoft.com/office/drawing/2014/main" id="{F44E61CE-54BE-45DD-BB3D-056696C47D6A}"/>
              </a:ext>
            </a:extLst>
          </p:cNvPr>
          <p:cNvSpPr/>
          <p:nvPr/>
        </p:nvSpPr>
        <p:spPr>
          <a:xfrm rot="16200000">
            <a:off x="11254487" y="3811289"/>
            <a:ext cx="314325" cy="268098"/>
          </a:xfrm>
          <a:prstGeom prst="corner">
            <a:avLst>
              <a:gd name="adj1" fmla="val 20270"/>
              <a:gd name="adj2" fmla="val 18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1461</Words>
  <Application>Microsoft Office PowerPoint</Application>
  <PresentationFormat>와이드스크린</PresentationFormat>
  <Paragraphs>218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Noto Sans KR</vt:lpstr>
      <vt:lpstr>noto sans r</vt:lpstr>
      <vt:lpstr>ui-monospace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DIT</cp:lastModifiedBy>
  <cp:revision>12</cp:revision>
  <dcterms:created xsi:type="dcterms:W3CDTF">2025-11-24T11:24:14Z</dcterms:created>
  <dcterms:modified xsi:type="dcterms:W3CDTF">2025-11-26T04:48:23Z</dcterms:modified>
</cp:coreProperties>
</file>